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156D9F0-F465-4B5A-95C2-3F218149D2F7}">
  <a:tblStyle styleId="{B156D9F0-F465-4B5A-95C2-3F218149D2F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6066" autoAdjust="0"/>
  </p:normalViewPr>
  <p:slideViewPr>
    <p:cSldViewPr snapToGrid="0">
      <p:cViewPr>
        <p:scale>
          <a:sx n="100" d="100"/>
          <a:sy n="100" d="100"/>
        </p:scale>
        <p:origin x="-114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1075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8428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2739" r="8811"/>
          <a:stretch/>
        </p:blipFill>
        <p:spPr>
          <a:xfrm>
            <a:off x="8229601" y="218129"/>
            <a:ext cx="914399" cy="641825"/>
          </a:xfrm>
          <a:prstGeom prst="rect">
            <a:avLst/>
          </a:prstGeom>
        </p:spPr>
      </p:pic>
      <p:graphicFrame>
        <p:nvGraphicFramePr>
          <p:cNvPr id="90" name="Shape 90"/>
          <p:cNvGraphicFramePr/>
          <p:nvPr>
            <p:extLst>
              <p:ext uri="{D42A27DB-BD31-4B8C-83A1-F6EECF244321}">
                <p14:modId xmlns:p14="http://schemas.microsoft.com/office/powerpoint/2010/main" xmlns="" val="133581265"/>
              </p:ext>
            </p:extLst>
          </p:nvPr>
        </p:nvGraphicFramePr>
        <p:xfrm>
          <a:off x="3124192" y="695325"/>
          <a:ext cx="3230708" cy="1790889"/>
        </p:xfrm>
        <a:graphic>
          <a:graphicData uri="http://schemas.openxmlformats.org/drawingml/2006/table">
            <a:tbl>
              <a:tblPr firstRow="1" bandRow="1">
                <a:noFill/>
                <a:tableStyleId>{B156D9F0-F465-4B5A-95C2-3F218149D2F7}</a:tableStyleId>
              </a:tblPr>
              <a:tblGrid>
                <a:gridCol w="828107"/>
                <a:gridCol w="2402601"/>
              </a:tblGrid>
              <a:tr h="266252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b="1" i="0" dirty="0" smtClean="0">
                          <a:solidFill>
                            <a:srgbClr val="FFFFFF"/>
                          </a:solidFill>
                        </a:rPr>
                        <a:t>Assessment</a:t>
                      </a:r>
                      <a:r>
                        <a:rPr lang="en-US" sz="1100" b="1" i="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100" b="1" i="0" dirty="0" smtClean="0">
                          <a:solidFill>
                            <a:srgbClr val="FFFFFF"/>
                          </a:solidFill>
                        </a:rPr>
                        <a:t>Objectives</a:t>
                      </a:r>
                      <a:endParaRPr lang="en-US" sz="1100" b="1" i="0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42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AO5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Content and Organisation</a:t>
                      </a:r>
                      <a:endParaRPr lang="en-GB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/>
                          <a:sym typeface="Arial"/>
                        </a:rPr>
                        <a:t>Communicate clearly, effectively and imaginatively, selecting and adapting tone, style and register for different forms, purposes and audiences.</a:t>
                      </a:r>
                      <a:br>
                        <a:rPr lang="en-GB" sz="8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/>
                          <a:sym typeface="Arial"/>
                        </a:rPr>
                      </a:br>
                      <a:r>
                        <a:rPr lang="en-GB" sz="8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/>
                          <a:sym typeface="Arial"/>
                        </a:rPr>
                        <a:t>Organise information and ideas, using structural and grammatical features to support coherence and cohesion of texts.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  <a:tr h="72043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8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AO6 Technical </a:t>
                      </a:r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Accuracy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/>
                          <a:sym typeface="Arial"/>
                        </a:rPr>
                        <a:t>Candidates must use a range of vocabulary and sentence structures for clarity, purpose and effect, with accurate spelling and punctuation. (This requirement must constitute 20% of the marks for each specification as a whole.)</a:t>
                      </a:r>
                      <a:endParaRPr lang="en-US" sz="800" i="1" dirty="0">
                        <a:latin typeface="Calibri" panose="020F0502020204030204" pitchFamily="34" charset="0"/>
                      </a:endParaRPr>
                    </a:p>
                  </a:txBody>
                  <a:tcPr marL="91450" marR="91450" marT="45725" marB="45725" anchor="ctr"/>
                </a:tc>
              </a:tr>
            </a:tbl>
          </a:graphicData>
        </a:graphic>
      </p:graphicFrame>
      <p:graphicFrame>
        <p:nvGraphicFramePr>
          <p:cNvPr id="91" name="Shape 91"/>
          <p:cNvGraphicFramePr/>
          <p:nvPr>
            <p:extLst>
              <p:ext uri="{D42A27DB-BD31-4B8C-83A1-F6EECF244321}">
                <p14:modId xmlns:p14="http://schemas.microsoft.com/office/powerpoint/2010/main" xmlns="" val="1668566608"/>
              </p:ext>
            </p:extLst>
          </p:nvPr>
        </p:nvGraphicFramePr>
        <p:xfrm>
          <a:off x="7567268" y="685800"/>
          <a:ext cx="1560916" cy="3419474"/>
        </p:xfrm>
        <a:graphic>
          <a:graphicData uri="http://schemas.openxmlformats.org/drawingml/2006/table">
            <a:tbl>
              <a:tblPr firstRow="1" bandRow="1">
                <a:noFill/>
                <a:tableStyleId>{B156D9F0-F465-4B5A-95C2-3F218149D2F7}</a:tableStyleId>
              </a:tblPr>
              <a:tblGrid>
                <a:gridCol w="1560916"/>
              </a:tblGrid>
              <a:tr h="26543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b="1" i="0" dirty="0" smtClean="0">
                          <a:solidFill>
                            <a:srgbClr val="FFFFFF"/>
                          </a:solidFill>
                        </a:rPr>
                        <a:t>Stretch</a:t>
                      </a:r>
                      <a:r>
                        <a:rPr lang="en-US" sz="1100" b="1" i="0" baseline="0" dirty="0" smtClean="0">
                          <a:solidFill>
                            <a:srgbClr val="FFFFFF"/>
                          </a:solidFill>
                        </a:rPr>
                        <a:t> yourself</a:t>
                      </a:r>
                      <a:endParaRPr lang="en-US" sz="1100" b="1" i="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000000"/>
                    </a:solidFill>
                  </a:tcPr>
                </a:tc>
              </a:tr>
              <a:tr h="34350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/>
                        <a:t>For</a:t>
                      </a:r>
                      <a:r>
                        <a:rPr lang="en-GB" sz="800" baseline="0" dirty="0" smtClean="0"/>
                        <a:t> planning – mind map rather than spider diagram. </a:t>
                      </a:r>
                      <a:endParaRPr sz="800" dirty="0"/>
                    </a:p>
                  </a:txBody>
                  <a:tcPr marL="91450" marR="91450" marT="45725" marB="45725" anchor="ctr"/>
                </a:tc>
              </a:tr>
              <a:tr h="21859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/>
                        <a:t>Learn some</a:t>
                      </a:r>
                      <a:r>
                        <a:rPr lang="en-GB" sz="800" baseline="0" dirty="0" smtClean="0"/>
                        <a:t> impressive vocab.</a:t>
                      </a:r>
                      <a:endParaRPr sz="800" dirty="0"/>
                    </a:p>
                  </a:txBody>
                  <a:tcPr marL="91450" marR="91450" marT="45725" marB="45725" anchor="ctr"/>
                </a:tc>
              </a:tr>
              <a:tr h="21859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/>
                        <a:t>Break the rules!!!</a:t>
                      </a:r>
                      <a:endParaRPr sz="800" dirty="0"/>
                    </a:p>
                  </a:txBody>
                  <a:tcPr marL="91450" marR="91450" marT="45725" marB="45725" anchor="ctr"/>
                </a:tc>
              </a:tr>
              <a:tr h="21859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/>
                        <a:t>Reveal slowly/quickly</a:t>
                      </a:r>
                      <a:endParaRPr sz="800" dirty="0"/>
                    </a:p>
                  </a:txBody>
                  <a:tcPr marL="91450" marR="91450" marT="45725" marB="45725" anchor="ctr"/>
                </a:tc>
              </a:tr>
              <a:tr h="21859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/>
                        <a:t>Dialogue</a:t>
                      </a:r>
                      <a:endParaRPr sz="800" dirty="0"/>
                    </a:p>
                  </a:txBody>
                  <a:tcPr marL="91450" marR="91450" marT="45725" marB="45725" anchor="ctr"/>
                </a:tc>
              </a:tr>
              <a:tr h="21859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/>
                        <a:t>Parenthesis</a:t>
                      </a:r>
                      <a:endParaRPr sz="800" dirty="0"/>
                    </a:p>
                  </a:txBody>
                  <a:tcPr marL="91450" marR="91450" marT="45725" marB="45725" anchor="ctr"/>
                </a:tc>
              </a:tr>
              <a:tr h="21859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/>
                        <a:t>Ascending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smtClean="0"/>
                        <a:t>/ descending t</a:t>
                      </a:r>
                      <a:r>
                        <a:rPr lang="en-GB" sz="800" dirty="0" smtClean="0"/>
                        <a:t>ri-colon</a:t>
                      </a:r>
                      <a:endParaRPr sz="800" dirty="0"/>
                    </a:p>
                  </a:txBody>
                  <a:tcPr marL="91450" marR="91450" marT="45725" marB="45725" anchor="ctr"/>
                </a:tc>
              </a:tr>
              <a:tr h="21859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err="1" smtClean="0"/>
                        <a:t>Syndetic</a:t>
                      </a:r>
                      <a:r>
                        <a:rPr lang="en-GB" sz="800" dirty="0" smtClean="0"/>
                        <a:t>/</a:t>
                      </a:r>
                      <a:r>
                        <a:rPr lang="en-GB" sz="800" dirty="0" err="1" smtClean="0"/>
                        <a:t>asyndetic</a:t>
                      </a:r>
                      <a:r>
                        <a:rPr lang="en-GB" sz="800" dirty="0" smtClean="0"/>
                        <a:t>  </a:t>
                      </a:r>
                      <a:r>
                        <a:rPr lang="en-GB" sz="800" dirty="0" smtClean="0"/>
                        <a:t>listing</a:t>
                      </a:r>
                      <a:endParaRPr sz="800" dirty="0"/>
                    </a:p>
                  </a:txBody>
                  <a:tcPr marL="91450" marR="91450" marT="45725" marB="45725" anchor="ctr"/>
                </a:tc>
              </a:tr>
              <a:tr h="46841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/>
                        <a:t>Cohesion (topic</a:t>
                      </a:r>
                      <a:r>
                        <a:rPr lang="en-GB" sz="800" baseline="0" dirty="0" smtClean="0"/>
                        <a:t> sentence, pronouns, chains, prepositions, fronted adverbials)</a:t>
                      </a:r>
                      <a:endParaRPr sz="800" dirty="0"/>
                    </a:p>
                  </a:txBody>
                  <a:tcPr marL="91450" marR="91450" marT="45725" marB="45725" anchor="ctr"/>
                </a:tc>
              </a:tr>
              <a:tr h="21859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/>
                        <a:t>Cyclical/non-linear  </a:t>
                      </a:r>
                      <a:r>
                        <a:rPr lang="en-GB" sz="800" dirty="0" smtClean="0"/>
                        <a:t>structure</a:t>
                      </a:r>
                      <a:endParaRPr sz="800" dirty="0"/>
                    </a:p>
                  </a:txBody>
                  <a:tcPr marL="91450" marR="91450" marT="45725" marB="45725" anchor="ctr"/>
                </a:tc>
              </a:tr>
              <a:tr h="59332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/>
                        <a:t>READ OTHER NOVELS/SHORT STOIRIES/POETRY/PLAYS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smtClean="0"/>
                        <a:t>–.  </a:t>
                      </a:r>
                      <a:r>
                        <a:rPr lang="en-GB" sz="800" baseline="0" dirty="0" smtClean="0"/>
                        <a:t>IF YOU DON’T KNOW WHAT TO READ  - ASK! </a:t>
                      </a:r>
                      <a:endParaRPr sz="800" dirty="0"/>
                    </a:p>
                  </a:txBody>
                  <a:tcPr marL="91450" marR="91450" marT="45725" marB="45725" anchor="ctr"/>
                </a:tc>
              </a:tr>
            </a:tbl>
          </a:graphicData>
        </a:graphic>
      </p:graphicFrame>
      <p:graphicFrame>
        <p:nvGraphicFramePr>
          <p:cNvPr id="92" name="Shape 92"/>
          <p:cNvGraphicFramePr/>
          <p:nvPr>
            <p:extLst>
              <p:ext uri="{D42A27DB-BD31-4B8C-83A1-F6EECF244321}">
                <p14:modId xmlns:p14="http://schemas.microsoft.com/office/powerpoint/2010/main" xmlns="" val="3131286959"/>
              </p:ext>
            </p:extLst>
          </p:nvPr>
        </p:nvGraphicFramePr>
        <p:xfrm>
          <a:off x="3116284" y="0"/>
          <a:ext cx="6027716" cy="716300"/>
        </p:xfrm>
        <a:graphic>
          <a:graphicData uri="http://schemas.openxmlformats.org/drawingml/2006/table">
            <a:tbl>
              <a:tblPr firstRow="1" bandRow="1">
                <a:noFill/>
                <a:tableStyleId>{B156D9F0-F465-4B5A-95C2-3F218149D2F7}</a:tableStyleId>
              </a:tblPr>
              <a:tblGrid>
                <a:gridCol w="5095387"/>
                <a:gridCol w="932329"/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 smtClean="0">
                          <a:solidFill>
                            <a:srgbClr val="FFFFFF"/>
                          </a:solidFill>
                        </a:rPr>
                        <a:t>What</a:t>
                      </a:r>
                      <a:r>
                        <a:rPr lang="en-US" sz="1100" b="1" i="0" baseline="0" dirty="0" smtClean="0">
                          <a:solidFill>
                            <a:srgbClr val="FFFFFF"/>
                          </a:solidFill>
                        </a:rPr>
                        <a:t> to expect…</a:t>
                      </a:r>
                      <a:endParaRPr lang="en-US" sz="1100" i="0" dirty="0" smtClean="0"/>
                    </a:p>
                  </a:txBody>
                  <a:tcPr marL="91450" marR="91450" marT="45725" marB="45725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L="91450" marR="91450" marT="45725" marB="45725">
                    <a:solidFill>
                      <a:srgbClr val="000000"/>
                    </a:solidFill>
                  </a:tcPr>
                </a:tc>
              </a:tr>
              <a:tr h="200232">
                <a:tc>
                  <a:txBody>
                    <a:bodyPr/>
                    <a:lstStyle/>
                    <a:p>
                      <a:r>
                        <a:rPr lang="en-US" sz="8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As a stimulus for students’ writing, there will be a choice of scenario, written prompt or visual</a:t>
                      </a:r>
                    </a:p>
                    <a:p>
                      <a:r>
                        <a:rPr lang="en-US" sz="8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image that is related to the topic of the reading text in section A. The scenario sets out a context for writing with a designated audience, purpose and form that will differ to those specified on Paper 2.</a:t>
                      </a:r>
                      <a:endParaRPr lang="en-US" sz="800" i="0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effectLst/>
                        </a:rPr>
                        <a:t>  </a:t>
                      </a:r>
                      <a:endParaRPr lang="en-US" sz="1400" i="1" dirty="0"/>
                    </a:p>
                  </a:txBody>
                  <a:tcPr marL="91450" marR="91450" marT="45725" marB="45725" anchor="ctr"/>
                </a:tc>
              </a:tr>
            </a:tbl>
          </a:graphicData>
        </a:graphic>
      </p:graphicFrame>
      <p:graphicFrame>
        <p:nvGraphicFramePr>
          <p:cNvPr id="8" name="Shape 89"/>
          <p:cNvGraphicFramePr/>
          <p:nvPr>
            <p:extLst>
              <p:ext uri="{D42A27DB-BD31-4B8C-83A1-F6EECF244321}">
                <p14:modId xmlns:p14="http://schemas.microsoft.com/office/powerpoint/2010/main" xmlns="" val="1313836235"/>
              </p:ext>
            </p:extLst>
          </p:nvPr>
        </p:nvGraphicFramePr>
        <p:xfrm>
          <a:off x="3884" y="0"/>
          <a:ext cx="3106962" cy="4952999"/>
        </p:xfrm>
        <a:graphic>
          <a:graphicData uri="http://schemas.openxmlformats.org/drawingml/2006/table">
            <a:tbl>
              <a:tblPr firstRow="1" bandRow="1">
                <a:noFill/>
                <a:tableStyleId>{B156D9F0-F465-4B5A-95C2-3F218149D2F7}</a:tableStyleId>
              </a:tblPr>
              <a:tblGrid>
                <a:gridCol w="838798"/>
                <a:gridCol w="2268164"/>
              </a:tblGrid>
              <a:tr h="648799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400" b="1" i="0" u="none" strike="noStrike" cap="none" dirty="0" smtClean="0">
                          <a:solidFill>
                            <a:srgbClr val="FFFFFF"/>
                          </a:solidFill>
                        </a:rPr>
                        <a:t>WRITING PROSE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b="1" i="1" u="none" strike="noStrike" cap="none" dirty="0" smtClean="0">
                          <a:solidFill>
                            <a:srgbClr val="FFFFFF"/>
                          </a:solidFill>
                        </a:rPr>
                        <a:t>Example question</a:t>
                      </a:r>
                      <a:r>
                        <a:rPr lang="en-US" sz="1100" b="1" i="1" u="none" strike="noStrike" cap="none" baseline="0" dirty="0" smtClean="0">
                          <a:solidFill>
                            <a:srgbClr val="FFFFFF"/>
                          </a:solidFill>
                        </a:rPr>
                        <a:t> and how to get top marks</a:t>
                      </a:r>
                      <a:endParaRPr lang="en-US" sz="1100" b="1" i="1" u="none" strike="noStrike" cap="none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60884">
                <a:tc gridSpan="2">
                  <a:txBody>
                    <a:bodyPr/>
                    <a:lstStyle/>
                    <a:p>
                      <a:r>
                        <a:rPr lang="en-US" sz="800" i="1" dirty="0" smtClean="0">
                          <a:effectLst/>
                        </a:rPr>
                        <a:t>You are going to enter a creative writing competition.</a:t>
                      </a:r>
                    </a:p>
                    <a:p>
                      <a:r>
                        <a:rPr lang="en-US" sz="800" i="1" dirty="0" smtClean="0">
                          <a:effectLst/>
                        </a:rPr>
                        <a:t>Your entry will be judged by a panel of people of your own age.</a:t>
                      </a:r>
                    </a:p>
                    <a:p>
                      <a:r>
                        <a:rPr lang="en-US" sz="800" b="1" dirty="0" smtClean="0">
                          <a:effectLst/>
                        </a:rPr>
                        <a:t>Either:</a:t>
                      </a:r>
                      <a:endParaRPr lang="en-US" sz="800" dirty="0" smtClean="0">
                        <a:effectLst/>
                      </a:endParaRPr>
                    </a:p>
                    <a:p>
                      <a:r>
                        <a:rPr lang="en-US" sz="800" dirty="0" smtClean="0">
                          <a:effectLst/>
                        </a:rPr>
                        <a:t>Write a description suggested by this picture:</a:t>
                      </a:r>
                    </a:p>
                    <a:p>
                      <a:r>
                        <a:rPr lang="en-US" sz="800" dirty="0" smtClean="0">
                          <a:effectLst/>
                        </a:rPr>
                        <a:t> </a:t>
                      </a:r>
                      <a:r>
                        <a:rPr lang="en-US" sz="800" b="1" dirty="0" smtClean="0">
                          <a:effectLst/>
                        </a:rPr>
                        <a:t>Or:</a:t>
                      </a:r>
                      <a:endParaRPr lang="en-US" sz="800" dirty="0" smtClean="0">
                        <a:effectLst/>
                      </a:endParaRPr>
                    </a:p>
                    <a:p>
                      <a:r>
                        <a:rPr lang="en-US" sz="800" dirty="0" smtClean="0">
                          <a:effectLst/>
                        </a:rPr>
                        <a:t>Write the opening part of a story about a place that is severely affected by the weather.</a:t>
                      </a:r>
                    </a:p>
                    <a:p>
                      <a:r>
                        <a:rPr lang="en-US" sz="800" dirty="0" smtClean="0">
                          <a:effectLst/>
                        </a:rPr>
                        <a:t> </a:t>
                      </a:r>
                    </a:p>
                    <a:p>
                      <a:r>
                        <a:rPr lang="en-US" sz="800" b="0" dirty="0" smtClean="0">
                          <a:effectLst/>
                        </a:rPr>
                        <a:t>24 marks for content and organization</a:t>
                      </a:r>
                    </a:p>
                    <a:p>
                      <a:r>
                        <a:rPr lang="en-US" sz="800" b="0" dirty="0" smtClean="0">
                          <a:effectLst/>
                        </a:rPr>
                        <a:t>16 marks for technical accuracy (Total</a:t>
                      </a:r>
                      <a:r>
                        <a:rPr lang="en-US" sz="800" b="0" baseline="0" dirty="0" smtClean="0">
                          <a:effectLst/>
                        </a:rPr>
                        <a:t> 40 marks = 25% of GCSE)</a:t>
                      </a:r>
                      <a:endParaRPr lang="en-US" sz="800" b="0" dirty="0" smtClean="0">
                        <a:effectLst/>
                      </a:endParaRPr>
                    </a:p>
                  </a:txBody>
                  <a:tcPr marL="91450" marR="91450" marT="45725" marB="45725" anchor="ctr"/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700" i="1" dirty="0"/>
                    </a:p>
                  </a:txBody>
                  <a:tcPr marL="91450" marR="91450" marT="45725" marB="45725" anchor="ctr"/>
                </a:tc>
              </a:tr>
              <a:tr h="72792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i="1" dirty="0" smtClean="0"/>
                        <a:t>Content 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179388" marR="0" lvl="0" indent="-179388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  <a:tabLst>
                          <a:tab pos="179388" algn="l"/>
                        </a:tabLst>
                      </a:pPr>
                      <a:r>
                        <a:rPr lang="en-GB" sz="800" b="1" i="1" dirty="0" smtClean="0"/>
                        <a:t>Register</a:t>
                      </a:r>
                      <a:r>
                        <a:rPr lang="en-GB" sz="800" i="1" dirty="0" smtClean="0"/>
                        <a:t> is convincing and compelling for audience </a:t>
                      </a:r>
                    </a:p>
                    <a:p>
                      <a:pPr marL="179388" marR="0" lvl="0" indent="-179388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  <a:tabLst>
                          <a:tab pos="179388" algn="l"/>
                        </a:tabLst>
                      </a:pPr>
                      <a:r>
                        <a:rPr lang="en-GB" sz="800" i="1" dirty="0" smtClean="0"/>
                        <a:t>Assuredly matched to </a:t>
                      </a:r>
                      <a:r>
                        <a:rPr lang="en-GB" sz="800" b="1" i="1" dirty="0" smtClean="0"/>
                        <a:t>purpose </a:t>
                      </a:r>
                    </a:p>
                    <a:p>
                      <a:pPr marL="179388" marR="0" lvl="0" indent="-179388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  <a:tabLst>
                          <a:tab pos="179388" algn="l"/>
                        </a:tabLst>
                      </a:pPr>
                      <a:r>
                        <a:rPr lang="en-GB" sz="800" i="1" dirty="0" smtClean="0"/>
                        <a:t>Extensive and ambitious </a:t>
                      </a:r>
                      <a:r>
                        <a:rPr lang="en-GB" sz="800" b="1" i="1" dirty="0" smtClean="0"/>
                        <a:t>vocabulary</a:t>
                      </a:r>
                      <a:r>
                        <a:rPr lang="en-GB" sz="800" i="1" dirty="0" smtClean="0"/>
                        <a:t> with sustained crafting of </a:t>
                      </a:r>
                      <a:r>
                        <a:rPr lang="en-GB" sz="800" b="1" i="1" dirty="0" smtClean="0"/>
                        <a:t>linguistic devices </a:t>
                      </a:r>
                      <a:endParaRPr lang="en-US" sz="800" b="1" i="1" dirty="0"/>
                    </a:p>
                  </a:txBody>
                  <a:tcPr marL="91450" marR="91450" marT="45725" marB="45725" anchor="ctr"/>
                </a:tc>
              </a:tr>
              <a:tr h="85451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i="1" dirty="0" smtClean="0"/>
                        <a:t>Organisation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179388" marR="0" lvl="0" indent="-179388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</a:pPr>
                      <a:r>
                        <a:rPr lang="en-GB" sz="800" i="1" dirty="0" smtClean="0"/>
                        <a:t>Varied and inventive use of </a:t>
                      </a:r>
                      <a:r>
                        <a:rPr lang="en-GB" sz="800" b="1" i="1" dirty="0" smtClean="0"/>
                        <a:t>structural</a:t>
                      </a:r>
                      <a:r>
                        <a:rPr lang="en-GB" sz="800" i="1" dirty="0" smtClean="0"/>
                        <a:t> features </a:t>
                      </a:r>
                    </a:p>
                    <a:p>
                      <a:pPr marL="179388" marR="0" lvl="0" indent="-179388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</a:pPr>
                      <a:r>
                        <a:rPr lang="en-GB" sz="800" i="1" dirty="0" smtClean="0"/>
                        <a:t>Writing is compelling, incorporating a range of convincing and </a:t>
                      </a:r>
                      <a:r>
                        <a:rPr lang="en-GB" sz="800" b="1" i="1" dirty="0" smtClean="0"/>
                        <a:t>complex ideas </a:t>
                      </a:r>
                    </a:p>
                    <a:p>
                      <a:pPr marL="179388" marR="0" lvl="0" indent="-179388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</a:pPr>
                      <a:r>
                        <a:rPr lang="en-GB" sz="800" i="1" dirty="0" smtClean="0"/>
                        <a:t>Fluently linked </a:t>
                      </a:r>
                      <a:r>
                        <a:rPr lang="en-GB" sz="800" b="1" i="1" dirty="0" smtClean="0"/>
                        <a:t>paragraphs</a:t>
                      </a:r>
                      <a:r>
                        <a:rPr lang="en-GB" sz="800" i="1" dirty="0" smtClean="0"/>
                        <a:t> with seamlessly integrated </a:t>
                      </a:r>
                      <a:r>
                        <a:rPr lang="en-GB" sz="800" b="1" i="1" dirty="0" smtClean="0"/>
                        <a:t>discourse markers  </a:t>
                      </a:r>
                      <a:endParaRPr lang="en-US" sz="800" b="1" i="1" dirty="0"/>
                    </a:p>
                  </a:txBody>
                  <a:tcPr marL="91450" marR="91450" marT="45725" marB="45725" anchor="ctr"/>
                </a:tc>
              </a:tr>
              <a:tr h="136088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i="1" dirty="0" smtClean="0"/>
                        <a:t>Technical accuracy</a:t>
                      </a:r>
                      <a:r>
                        <a:rPr lang="en-GB" sz="800" i="1" baseline="0" dirty="0" smtClean="0"/>
                        <a:t> </a:t>
                      </a:r>
                      <a:endParaRPr lang="en-GB" sz="800" i="1" dirty="0" smtClean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800" dirty="0" smtClean="0">
                          <a:effectLst/>
                        </a:rPr>
                        <a:t>Wide range of </a:t>
                      </a:r>
                      <a:r>
                        <a:rPr lang="en-US" sz="800" b="1" dirty="0" smtClean="0">
                          <a:effectLst/>
                        </a:rPr>
                        <a:t>punctuation</a:t>
                      </a:r>
                      <a:r>
                        <a:rPr lang="en-US" sz="800" dirty="0" smtClean="0">
                          <a:effectLst/>
                        </a:rPr>
                        <a:t> is used with a high level of accuracy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800" dirty="0" smtClean="0">
                          <a:effectLst/>
                        </a:rPr>
                        <a:t>Uses a full range of appropriate </a:t>
                      </a:r>
                      <a:r>
                        <a:rPr lang="en-US" sz="800" b="1" dirty="0" smtClean="0">
                          <a:effectLst/>
                        </a:rPr>
                        <a:t>sentence forms</a:t>
                      </a:r>
                      <a:r>
                        <a:rPr lang="en-US" sz="800" dirty="0" smtClean="0">
                          <a:effectLst/>
                        </a:rPr>
                        <a:t> for effect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800" dirty="0" smtClean="0">
                          <a:effectLst/>
                        </a:rPr>
                        <a:t>Uses </a:t>
                      </a:r>
                      <a:r>
                        <a:rPr lang="en-US" sz="800" b="1" dirty="0" smtClean="0">
                          <a:effectLst/>
                        </a:rPr>
                        <a:t>Standard English </a:t>
                      </a:r>
                      <a:r>
                        <a:rPr lang="en-US" sz="800" dirty="0" smtClean="0">
                          <a:effectLst/>
                        </a:rPr>
                        <a:t>consistently and appropriately with secure control of complex grammatical </a:t>
                      </a:r>
                      <a:r>
                        <a:rPr lang="en-US" sz="800" b="1" dirty="0" smtClean="0">
                          <a:effectLst/>
                        </a:rPr>
                        <a:t>structures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800" dirty="0" smtClean="0">
                          <a:effectLst/>
                        </a:rPr>
                        <a:t>High level of accuracy in </a:t>
                      </a:r>
                      <a:r>
                        <a:rPr lang="en-US" sz="800" b="1" dirty="0" smtClean="0">
                          <a:effectLst/>
                        </a:rPr>
                        <a:t>spelling</a:t>
                      </a:r>
                      <a:r>
                        <a:rPr lang="en-US" sz="800" dirty="0" smtClean="0">
                          <a:effectLst/>
                        </a:rPr>
                        <a:t>, including ambitious vocabulary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800" dirty="0" smtClean="0">
                          <a:effectLst/>
                        </a:rPr>
                        <a:t>Extensive and ambitious use of </a:t>
                      </a:r>
                      <a:r>
                        <a:rPr lang="en-US" sz="800" b="1" dirty="0" smtClean="0">
                          <a:effectLst/>
                        </a:rPr>
                        <a:t>vocabulary</a:t>
                      </a:r>
                    </a:p>
                  </a:txBody>
                  <a:tcPr marL="91450" marR="91450" marT="45725" marB="45725" anchor="ctr"/>
                </a:tc>
              </a:tr>
            </a:tbl>
          </a:graphicData>
        </a:graphic>
      </p:graphicFrame>
      <p:graphicFrame>
        <p:nvGraphicFramePr>
          <p:cNvPr id="12" name="Shape 91"/>
          <p:cNvGraphicFramePr/>
          <p:nvPr>
            <p:extLst>
              <p:ext uri="{D42A27DB-BD31-4B8C-83A1-F6EECF244321}">
                <p14:modId xmlns:p14="http://schemas.microsoft.com/office/powerpoint/2010/main" xmlns="" val="3785690417"/>
              </p:ext>
            </p:extLst>
          </p:nvPr>
        </p:nvGraphicFramePr>
        <p:xfrm>
          <a:off x="4366859" y="2457454"/>
          <a:ext cx="1151850" cy="2605671"/>
        </p:xfrm>
        <a:graphic>
          <a:graphicData uri="http://schemas.openxmlformats.org/drawingml/2006/table">
            <a:tbl>
              <a:tblPr firstRow="1" bandRow="1">
                <a:noFill/>
                <a:tableStyleId>{B156D9F0-F465-4B5A-95C2-3F218149D2F7}</a:tableStyleId>
              </a:tblPr>
              <a:tblGrid>
                <a:gridCol w="1151850"/>
              </a:tblGrid>
              <a:tr h="43427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b="1" i="0" dirty="0" smtClean="0">
                          <a:solidFill>
                            <a:srgbClr val="FFFFFF"/>
                          </a:solidFill>
                        </a:rPr>
                        <a:t>Language devices</a:t>
                      </a:r>
                      <a:endParaRPr lang="en-US" sz="1100" b="1" i="0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000000"/>
                    </a:solidFill>
                  </a:tcPr>
                </a:tc>
              </a:tr>
              <a:tr h="21714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Simile</a:t>
                      </a:r>
                    </a:p>
                  </a:txBody>
                  <a:tcPr marL="91450" marR="91450" marT="45725" marB="45725" anchor="ctr"/>
                </a:tc>
              </a:tr>
              <a:tr h="21714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Metaphor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1714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Personification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1714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Onomatopoeia</a:t>
                      </a:r>
                    </a:p>
                  </a:txBody>
                  <a:tcPr marL="91450" marR="91450" marT="45725" marB="45725" anchor="ctr"/>
                </a:tc>
              </a:tr>
              <a:tr h="217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Alliteration</a:t>
                      </a:r>
                    </a:p>
                  </a:txBody>
                  <a:tcPr marL="91450" marR="91450" marT="45725" marB="45725" anchor="ctr"/>
                </a:tc>
              </a:tr>
              <a:tr h="21714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Imagery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1714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Symbolism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1714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Oxymoron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1714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Juxtaposition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1714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Pathetic Fallacy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</a:tbl>
          </a:graphicData>
        </a:graphic>
      </p:graphicFrame>
      <p:graphicFrame>
        <p:nvGraphicFramePr>
          <p:cNvPr id="14" name="Shape 93"/>
          <p:cNvGraphicFramePr/>
          <p:nvPr>
            <p:extLst>
              <p:ext uri="{D42A27DB-BD31-4B8C-83A1-F6EECF244321}">
                <p14:modId xmlns:p14="http://schemas.microsoft.com/office/powerpoint/2010/main" xmlns="" val="1802420749"/>
              </p:ext>
            </p:extLst>
          </p:nvPr>
        </p:nvGraphicFramePr>
        <p:xfrm>
          <a:off x="0" y="4953052"/>
          <a:ext cx="4356847" cy="1905070"/>
        </p:xfrm>
        <a:graphic>
          <a:graphicData uri="http://schemas.openxmlformats.org/drawingml/2006/table">
            <a:tbl>
              <a:tblPr firstRow="1" bandRow="1">
                <a:noFill/>
                <a:tableStyleId>{B156D9F0-F465-4B5A-95C2-3F218149D2F7}</a:tableStyleId>
              </a:tblPr>
              <a:tblGrid>
                <a:gridCol w="4356847"/>
              </a:tblGrid>
              <a:tr h="19194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b="1" i="0" dirty="0" smtClean="0">
                          <a:solidFill>
                            <a:srgbClr val="FFFFFF"/>
                          </a:solidFill>
                        </a:rPr>
                        <a:t>The Exam</a:t>
                      </a:r>
                      <a:endParaRPr lang="en-US" sz="1100" b="1" i="0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000000"/>
                    </a:solidFill>
                  </a:tcPr>
                </a:tc>
              </a:tr>
              <a:tr h="23251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b="0" dirty="0" smtClean="0">
                          <a:solidFill>
                            <a:srgbClr val="C00000"/>
                          </a:solidFill>
                        </a:rPr>
                        <a:t>45 minutes – 1 task –  A choice of 2 tasks (1 descriptive</a:t>
                      </a:r>
                      <a:r>
                        <a:rPr lang="en-US" sz="800" b="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800" b="1" u="sng" baseline="0" dirty="0" smtClean="0">
                          <a:solidFill>
                            <a:srgbClr val="C00000"/>
                          </a:solidFill>
                        </a:rPr>
                        <a:t>or</a:t>
                      </a:r>
                      <a:r>
                        <a:rPr lang="en-US" sz="800" b="0" baseline="0" dirty="0" smtClean="0">
                          <a:solidFill>
                            <a:srgbClr val="C00000"/>
                          </a:solidFill>
                        </a:rPr>
                        <a:t>  1 narrative…. but could be 2xnarrative or 2xdescrpitve.)</a:t>
                      </a:r>
                      <a:endParaRPr lang="en-US" sz="800" b="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15807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b="0" dirty="0" smtClean="0">
                          <a:solidFill>
                            <a:srgbClr val="C00000"/>
                          </a:solidFill>
                        </a:rPr>
                        <a:t>Step one: read &amp; highlight key words in question (including PAT/PAF/PAL)</a:t>
                      </a:r>
                      <a:endParaRPr lang="en-US" sz="800" b="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15807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b="0" dirty="0" smtClean="0">
                          <a:solidFill>
                            <a:srgbClr val="C00000"/>
                          </a:solidFill>
                        </a:rPr>
                        <a:t>Step two:</a:t>
                      </a:r>
                      <a:r>
                        <a:rPr lang="en-US" sz="800" b="0" baseline="0" dirty="0" smtClean="0">
                          <a:solidFill>
                            <a:srgbClr val="C00000"/>
                          </a:solidFill>
                        </a:rPr>
                        <a:t> Study the stimulus (picture) then choose one of the two questions</a:t>
                      </a:r>
                      <a:endParaRPr lang="en-US" sz="800" b="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15807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b="0" dirty="0" smtClean="0">
                          <a:solidFill>
                            <a:srgbClr val="C00000"/>
                          </a:solidFill>
                        </a:rPr>
                        <a:t>Step three:</a:t>
                      </a:r>
                      <a:r>
                        <a:rPr lang="en-US" sz="800" b="0" baseline="0" dirty="0" smtClean="0">
                          <a:solidFill>
                            <a:srgbClr val="C00000"/>
                          </a:solidFill>
                        </a:rPr>
                        <a:t> Plan 6 -8 things you can include, then put them in order (Steps 1 to 3 = 10 mins)</a:t>
                      </a:r>
                      <a:endParaRPr lang="en-US" sz="800" b="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33872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b="0" dirty="0" smtClean="0">
                          <a:solidFill>
                            <a:srgbClr val="C00000"/>
                          </a:solidFill>
                        </a:rPr>
                        <a:t>Step four:</a:t>
                      </a:r>
                      <a:r>
                        <a:rPr lang="en-US" sz="800" b="0" baseline="0" dirty="0" smtClean="0">
                          <a:solidFill>
                            <a:srgbClr val="C00000"/>
                          </a:solidFill>
                        </a:rPr>
                        <a:t> Write it’ (Step 4 = 30 mins)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SzPct val="100000"/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baseline="0" dirty="0" smtClean="0">
                          <a:solidFill>
                            <a:srgbClr val="C00000"/>
                          </a:solidFill>
                        </a:rPr>
                        <a:t> should be lots of crossing out to show ‘crafting’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SzPct val="100000"/>
                        <a:buFont typeface="Wingdings" panose="05000000000000000000" pitchFamily="2" charset="2"/>
                        <a:buChar char="q"/>
                      </a:pPr>
                      <a:r>
                        <a:rPr lang="en-US" sz="800" b="0" baseline="0" dirty="0" smtClean="0">
                          <a:solidFill>
                            <a:srgbClr val="C00000"/>
                          </a:solidFill>
                        </a:rPr>
                        <a:t>Should be 1 ½ sides </a:t>
                      </a:r>
                      <a:r>
                        <a:rPr lang="en-US" sz="800" b="0" baseline="0" dirty="0" err="1" smtClean="0">
                          <a:solidFill>
                            <a:srgbClr val="C00000"/>
                          </a:solidFill>
                        </a:rPr>
                        <a:t>approx</a:t>
                      </a:r>
                      <a:endParaRPr lang="en-US" sz="800" b="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15807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b="0" dirty="0" smtClean="0">
                          <a:solidFill>
                            <a:srgbClr val="C00000"/>
                          </a:solidFill>
                        </a:rPr>
                        <a:t>Step five</a:t>
                      </a:r>
                      <a:r>
                        <a:rPr lang="en-US" sz="800" b="0" baseline="0" dirty="0" smtClean="0">
                          <a:solidFill>
                            <a:srgbClr val="C00000"/>
                          </a:solidFill>
                        </a:rPr>
                        <a:t> (MOST IMPORTANT): Lip check (Step 5 = 5 minutes)</a:t>
                      </a:r>
                      <a:endParaRPr lang="en-US" sz="800" b="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</a:tbl>
          </a:graphicData>
        </a:graphic>
      </p:graphicFrame>
      <p:graphicFrame>
        <p:nvGraphicFramePr>
          <p:cNvPr id="10" name="Shape 93"/>
          <p:cNvGraphicFramePr/>
          <p:nvPr>
            <p:extLst>
              <p:ext uri="{D42A27DB-BD31-4B8C-83A1-F6EECF244321}">
                <p14:modId xmlns:p14="http://schemas.microsoft.com/office/powerpoint/2010/main" xmlns="" val="2594932472"/>
              </p:ext>
            </p:extLst>
          </p:nvPr>
        </p:nvGraphicFramePr>
        <p:xfrm>
          <a:off x="5499463" y="2457451"/>
          <a:ext cx="862149" cy="1695450"/>
        </p:xfrm>
        <a:graphic>
          <a:graphicData uri="http://schemas.openxmlformats.org/drawingml/2006/table">
            <a:tbl>
              <a:tblPr firstRow="1" bandRow="1">
                <a:noFill/>
                <a:tableStyleId>{B156D9F0-F465-4B5A-95C2-3F218149D2F7}</a:tableStyleId>
              </a:tblPr>
              <a:tblGrid>
                <a:gridCol w="862149"/>
              </a:tblGrid>
              <a:tr h="45647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b="1" i="1" dirty="0" smtClean="0">
                          <a:solidFill>
                            <a:srgbClr val="FFFFFF"/>
                          </a:solidFill>
                        </a:rPr>
                        <a:t>Narrative</a:t>
                      </a:r>
                      <a:r>
                        <a:rPr lang="en-US" sz="1100" b="1" i="1" baseline="0" dirty="0" smtClean="0">
                          <a:solidFill>
                            <a:srgbClr val="FFFFFF"/>
                          </a:solidFill>
                        </a:rPr>
                        <a:t> v </a:t>
                      </a:r>
                      <a:r>
                        <a:rPr lang="en-US" sz="1100" b="1" i="1" dirty="0" smtClean="0">
                          <a:solidFill>
                            <a:srgbClr val="FFFFFF"/>
                          </a:solidFill>
                        </a:rPr>
                        <a:t>descriptive</a:t>
                      </a:r>
                      <a:endParaRPr lang="en-US" sz="1100" b="1" i="1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000000"/>
                    </a:solidFill>
                  </a:tcPr>
                </a:tc>
              </a:tr>
              <a:tr h="61949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b="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en-US" sz="800" b="0" baseline="0" dirty="0" smtClean="0">
                          <a:solidFill>
                            <a:srgbClr val="C00000"/>
                          </a:solidFill>
                        </a:rPr>
                        <a:t> narrative should include a lot of description. </a:t>
                      </a:r>
                      <a:endParaRPr lang="en-US" sz="800" b="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61949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b="0" dirty="0" smtClean="0">
                          <a:solidFill>
                            <a:srgbClr val="C00000"/>
                          </a:solidFill>
                        </a:rPr>
                        <a:t>A description</a:t>
                      </a:r>
                      <a:r>
                        <a:rPr lang="en-US" sz="800" b="0" baseline="0" dirty="0" smtClean="0">
                          <a:solidFill>
                            <a:srgbClr val="C00000"/>
                          </a:solidFill>
                        </a:rPr>
                        <a:t> should not include any narration. </a:t>
                      </a:r>
                      <a:endParaRPr lang="en-US" sz="800" b="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</a:tbl>
          </a:graphicData>
        </a:graphic>
      </p:graphicFrame>
      <p:graphicFrame>
        <p:nvGraphicFramePr>
          <p:cNvPr id="11" name="Shape 91"/>
          <p:cNvGraphicFramePr/>
          <p:nvPr>
            <p:extLst>
              <p:ext uri="{D42A27DB-BD31-4B8C-83A1-F6EECF244321}">
                <p14:modId xmlns:p14="http://schemas.microsoft.com/office/powerpoint/2010/main" xmlns="" val="1701281118"/>
              </p:ext>
            </p:extLst>
          </p:nvPr>
        </p:nvGraphicFramePr>
        <p:xfrm>
          <a:off x="7236823" y="4138888"/>
          <a:ext cx="1891361" cy="2728080"/>
        </p:xfrm>
        <a:graphic>
          <a:graphicData uri="http://schemas.openxmlformats.org/drawingml/2006/table">
            <a:tbl>
              <a:tblPr firstRow="1" bandRow="1">
                <a:noFill/>
                <a:tableStyleId>{B156D9F0-F465-4B5A-95C2-3F218149D2F7}</a:tableStyleId>
              </a:tblPr>
              <a:tblGrid>
                <a:gridCol w="1891361"/>
              </a:tblGrid>
              <a:tr h="13430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b="1" i="0" dirty="0" smtClean="0">
                          <a:solidFill>
                            <a:srgbClr val="FFFFFF"/>
                          </a:solidFill>
                        </a:rPr>
                        <a:t>The narrative ‘rules’</a:t>
                      </a:r>
                      <a:endParaRPr lang="en-US" sz="1100" b="1" i="0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00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The</a:t>
                      </a:r>
                      <a:r>
                        <a:rPr lang="en-GB" sz="800" baseline="0" dirty="0" smtClean="0">
                          <a:solidFill>
                            <a:srgbClr val="C00000"/>
                          </a:solidFill>
                        </a:rPr>
                        <a:t> story takes place within one hour</a:t>
                      </a:r>
                      <a:endParaRPr lang="en-GB" sz="80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Maximum 3 characters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Maximum 3 sentences of direct speech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Show not tell</a:t>
                      </a:r>
                    </a:p>
                  </a:txBody>
                  <a:tcPr marL="91450" marR="91450" marT="45725" marB="457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Minimum</a:t>
                      </a:r>
                      <a:r>
                        <a:rPr lang="en-GB" sz="800" baseline="0" dirty="0" smtClean="0">
                          <a:solidFill>
                            <a:srgbClr val="C00000"/>
                          </a:solidFill>
                        </a:rPr>
                        <a:t> 1 adjective per sentence</a:t>
                      </a:r>
                      <a:endParaRPr lang="en-GB" sz="80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Minimum</a:t>
                      </a:r>
                      <a:r>
                        <a:rPr lang="en-GB" sz="800" baseline="0" dirty="0" smtClean="0">
                          <a:solidFill>
                            <a:srgbClr val="C00000"/>
                          </a:solidFill>
                        </a:rPr>
                        <a:t> 5 senses</a:t>
                      </a:r>
                      <a:endParaRPr lang="en-GB" sz="80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Maximum 1 exclamation mark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en-GB" sz="800" baseline="30000" dirty="0" smtClean="0">
                          <a:solidFill>
                            <a:srgbClr val="C00000"/>
                          </a:solidFill>
                        </a:rPr>
                        <a:t>rd</a:t>
                      </a: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 person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50</a:t>
                      </a:r>
                      <a:r>
                        <a:rPr lang="en-GB" sz="800" baseline="0" dirty="0" smtClean="0">
                          <a:solidFill>
                            <a:srgbClr val="C00000"/>
                          </a:solidFill>
                        </a:rPr>
                        <a:t> % </a:t>
                      </a:r>
                      <a:r>
                        <a:rPr lang="en-GB" sz="800" baseline="0" dirty="0" smtClean="0">
                          <a:solidFill>
                            <a:srgbClr val="C00000"/>
                          </a:solidFill>
                        </a:rPr>
                        <a:t>description with zooms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Don’t ‘chat’ to the reader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17380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A ‘small’ story</a:t>
                      </a:r>
                      <a:r>
                        <a:rPr lang="en-GB" sz="800" baseline="0" dirty="0" smtClean="0">
                          <a:solidFill>
                            <a:srgbClr val="C00000"/>
                          </a:solidFill>
                        </a:rPr>
                        <a:t> – make the ordinary extraordinary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</a:tbl>
          </a:graphicData>
        </a:graphic>
      </p:graphicFrame>
      <p:graphicFrame>
        <p:nvGraphicFramePr>
          <p:cNvPr id="15" name="Shape 91"/>
          <p:cNvGraphicFramePr/>
          <p:nvPr>
            <p:extLst>
              <p:ext uri="{D42A27DB-BD31-4B8C-83A1-F6EECF244321}">
                <p14:modId xmlns:p14="http://schemas.microsoft.com/office/powerpoint/2010/main" xmlns="" val="941516738"/>
              </p:ext>
            </p:extLst>
          </p:nvPr>
        </p:nvGraphicFramePr>
        <p:xfrm>
          <a:off x="4366859" y="5063126"/>
          <a:ext cx="1184855" cy="1794873"/>
        </p:xfrm>
        <a:graphic>
          <a:graphicData uri="http://schemas.openxmlformats.org/drawingml/2006/table">
            <a:tbl>
              <a:tblPr firstRow="1" bandRow="1">
                <a:noFill/>
                <a:tableStyleId>{B156D9F0-F465-4B5A-95C2-3F218149D2F7}</a:tableStyleId>
              </a:tblPr>
              <a:tblGrid>
                <a:gridCol w="1184855"/>
              </a:tblGrid>
              <a:tr h="53845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b="1" i="0" dirty="0" smtClean="0">
                          <a:solidFill>
                            <a:srgbClr val="FFFFFF"/>
                          </a:solidFill>
                        </a:rPr>
                        <a:t>Basic</a:t>
                      </a:r>
                      <a:r>
                        <a:rPr lang="en-US" sz="1100" b="1" i="0" baseline="0" dirty="0" smtClean="0">
                          <a:solidFill>
                            <a:srgbClr val="FFFFFF"/>
                          </a:solidFill>
                        </a:rPr>
                        <a:t> narrative structure</a:t>
                      </a:r>
                      <a:endParaRPr lang="en-US" sz="1100" b="1" i="0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000000"/>
                    </a:solidFill>
                  </a:tcPr>
                </a:tc>
              </a:tr>
              <a:tr h="25128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Setting</a:t>
                      </a:r>
                    </a:p>
                  </a:txBody>
                  <a:tcPr marL="91450" marR="91450" marT="45725" marB="45725" anchor="ctr"/>
                </a:tc>
              </a:tr>
              <a:tr h="25128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Character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5128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Problem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5128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Climax</a:t>
                      </a:r>
                    </a:p>
                  </a:txBody>
                  <a:tcPr marL="91450" marR="91450" marT="45725" marB="45725" anchor="ctr"/>
                </a:tc>
              </a:tr>
              <a:tr h="25128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Resolution</a:t>
                      </a:r>
                    </a:p>
                  </a:txBody>
                  <a:tcPr marL="91450" marR="91450" marT="45725" marB="45725" anchor="ctr"/>
                </a:tc>
              </a:tr>
            </a:tbl>
          </a:graphicData>
        </a:graphic>
      </p:graphicFrame>
      <p:graphicFrame>
        <p:nvGraphicFramePr>
          <p:cNvPr id="16" name="Shape 91"/>
          <p:cNvGraphicFramePr/>
          <p:nvPr>
            <p:extLst>
              <p:ext uri="{D42A27DB-BD31-4B8C-83A1-F6EECF244321}">
                <p14:modId xmlns:p14="http://schemas.microsoft.com/office/powerpoint/2010/main" xmlns="" val="2387050031"/>
              </p:ext>
            </p:extLst>
          </p:nvPr>
        </p:nvGraphicFramePr>
        <p:xfrm>
          <a:off x="6346992" y="685805"/>
          <a:ext cx="1220276" cy="3457568"/>
        </p:xfrm>
        <a:graphic>
          <a:graphicData uri="http://schemas.openxmlformats.org/drawingml/2006/table">
            <a:tbl>
              <a:tblPr firstRow="1" bandRow="1">
                <a:noFill/>
                <a:tableStyleId>{B156D9F0-F465-4B5A-95C2-3F218149D2F7}</a:tableStyleId>
              </a:tblPr>
              <a:tblGrid>
                <a:gridCol w="1220276"/>
              </a:tblGrid>
              <a:tr h="26596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b="1" i="0" dirty="0" smtClean="0">
                          <a:solidFill>
                            <a:srgbClr val="FFFFFF"/>
                          </a:solidFill>
                        </a:rPr>
                        <a:t>The basics</a:t>
                      </a:r>
                      <a:endParaRPr lang="en-US" sz="1100" b="1" i="0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000000"/>
                    </a:solidFill>
                  </a:tcPr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Capital letters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Full stops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Question marks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Commas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Apostrophes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Consistent</a:t>
                      </a:r>
                      <a:r>
                        <a:rPr lang="en-GB" sz="800" baseline="0" dirty="0" smtClean="0">
                          <a:solidFill>
                            <a:srgbClr val="C00000"/>
                          </a:solidFill>
                        </a:rPr>
                        <a:t> tense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Paragraphs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Homophone</a:t>
                      </a:r>
                      <a:r>
                        <a:rPr lang="en-GB" sz="800" baseline="0" dirty="0" smtClean="0">
                          <a:solidFill>
                            <a:srgbClr val="C00000"/>
                          </a:solidFill>
                        </a:rPr>
                        <a:t> s</a:t>
                      </a: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pellings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Connectives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Semi-colons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Colons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34418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Vary sentence starts/lengths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Vary paragraph</a:t>
                      </a:r>
                      <a:r>
                        <a:rPr lang="en-GB" sz="800" baseline="0" dirty="0" smtClean="0">
                          <a:solidFill>
                            <a:srgbClr val="C00000"/>
                          </a:solidFill>
                        </a:rPr>
                        <a:t> lengths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Topic sentences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</a:tbl>
          </a:graphicData>
        </a:graphic>
      </p:graphicFrame>
      <p:graphicFrame>
        <p:nvGraphicFramePr>
          <p:cNvPr id="17" name="Shape 91"/>
          <p:cNvGraphicFramePr/>
          <p:nvPr>
            <p:extLst>
              <p:ext uri="{D42A27DB-BD31-4B8C-83A1-F6EECF244321}">
                <p14:modId xmlns:p14="http://schemas.microsoft.com/office/powerpoint/2010/main" xmlns="" val="1503780473"/>
              </p:ext>
            </p:extLst>
          </p:nvPr>
        </p:nvGraphicFramePr>
        <p:xfrm>
          <a:off x="3137815" y="2457449"/>
          <a:ext cx="1219032" cy="2480192"/>
        </p:xfrm>
        <a:graphic>
          <a:graphicData uri="http://schemas.openxmlformats.org/drawingml/2006/table">
            <a:tbl>
              <a:tblPr firstRow="1" bandRow="1">
                <a:noFill/>
                <a:tableStyleId>{B156D9F0-F465-4B5A-95C2-3F218149D2F7}</a:tableStyleId>
              </a:tblPr>
              <a:tblGrid>
                <a:gridCol w="1219032"/>
              </a:tblGrid>
              <a:tr h="47963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b="1" i="0" dirty="0" smtClean="0">
                          <a:solidFill>
                            <a:srgbClr val="FFFFFF"/>
                          </a:solidFill>
                        </a:rPr>
                        <a:t>Sentence</a:t>
                      </a:r>
                      <a:r>
                        <a:rPr lang="en-US" sz="1100" b="1" i="0" baseline="0" dirty="0" smtClean="0">
                          <a:solidFill>
                            <a:srgbClr val="FFFFFF"/>
                          </a:solidFill>
                        </a:rPr>
                        <a:t> starts</a:t>
                      </a:r>
                      <a:endParaRPr lang="en-US" sz="1100" b="1" i="0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000000"/>
                    </a:solidFill>
                  </a:tcPr>
                </a:tc>
              </a:tr>
              <a:tr h="46570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Verb – Running</a:t>
                      </a:r>
                      <a:r>
                        <a:rPr lang="en-GB" sz="800" baseline="0" dirty="0" smtClean="0">
                          <a:solidFill>
                            <a:srgbClr val="C00000"/>
                          </a:solidFill>
                        </a:rPr>
                        <a:t> quickly, she </a:t>
                      </a:r>
                      <a:r>
                        <a:rPr lang="en-GB" sz="800" baseline="0" dirty="0" smtClean="0">
                          <a:solidFill>
                            <a:srgbClr val="C00000"/>
                          </a:solidFill>
                        </a:rPr>
                        <a:t>…… (make sure  you finish sentence)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38371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Adverb – Darkly,</a:t>
                      </a:r>
                      <a:r>
                        <a:rPr lang="en-GB" sz="800" baseline="0" dirty="0" smtClean="0">
                          <a:solidFill>
                            <a:srgbClr val="C00000"/>
                          </a:solidFill>
                        </a:rPr>
                        <a:t> the night sky….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38371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Adjective – Red light filled</a:t>
                      </a:r>
                      <a:r>
                        <a:rPr lang="en-GB" sz="800" baseline="0" dirty="0" smtClean="0">
                          <a:solidFill>
                            <a:srgbClr val="C00000"/>
                          </a:solidFill>
                        </a:rPr>
                        <a:t> the …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38371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Preposition – Down there,</a:t>
                      </a:r>
                      <a:r>
                        <a:rPr lang="en-GB" sz="800" baseline="0" dirty="0" smtClean="0">
                          <a:solidFill>
                            <a:srgbClr val="C00000"/>
                          </a:solidFill>
                        </a:rPr>
                        <a:t> all...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38371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Connective – However, his life…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</a:tbl>
          </a:graphicData>
        </a:graphic>
      </p:graphicFrame>
      <p:graphicFrame>
        <p:nvGraphicFramePr>
          <p:cNvPr id="18" name="Shape 91"/>
          <p:cNvGraphicFramePr/>
          <p:nvPr>
            <p:extLst>
              <p:ext uri="{D42A27DB-BD31-4B8C-83A1-F6EECF244321}">
                <p14:modId xmlns:p14="http://schemas.microsoft.com/office/powerpoint/2010/main" xmlns="" val="1701281118"/>
              </p:ext>
            </p:extLst>
          </p:nvPr>
        </p:nvGraphicFramePr>
        <p:xfrm>
          <a:off x="5532629" y="4133032"/>
          <a:ext cx="1717257" cy="2724967"/>
        </p:xfrm>
        <a:graphic>
          <a:graphicData uri="http://schemas.openxmlformats.org/drawingml/2006/table">
            <a:tbl>
              <a:tblPr firstRow="1" bandRow="1">
                <a:noFill/>
                <a:tableStyleId>{B156D9F0-F465-4B5A-95C2-3F218149D2F7}</a:tableStyleId>
              </a:tblPr>
              <a:tblGrid>
                <a:gridCol w="1717257"/>
              </a:tblGrid>
              <a:tr h="28239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b="1" i="0" dirty="0" smtClean="0">
                          <a:solidFill>
                            <a:srgbClr val="FFFFFF"/>
                          </a:solidFill>
                        </a:rPr>
                        <a:t>The descriptive</a:t>
                      </a:r>
                      <a:r>
                        <a:rPr lang="en-US" sz="1100" b="1" i="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100" b="1" i="0" dirty="0" smtClean="0">
                          <a:solidFill>
                            <a:srgbClr val="FFFFFF"/>
                          </a:solidFill>
                        </a:rPr>
                        <a:t>‘rules’</a:t>
                      </a:r>
                      <a:endParaRPr lang="en-US" sz="1100" b="1" i="0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000000"/>
                    </a:solidFill>
                  </a:tcPr>
                </a:tc>
              </a:tr>
              <a:tr h="23256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No names for people</a:t>
                      </a:r>
                    </a:p>
                  </a:txBody>
                  <a:tcPr marL="91450" marR="91450" marT="45725" marB="45725" anchor="ctr"/>
                </a:tc>
              </a:tr>
              <a:tr h="23256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At least 5 zoom</a:t>
                      </a:r>
                      <a:r>
                        <a:rPr lang="en-GB" sz="800" baseline="0" dirty="0" smtClean="0">
                          <a:solidFill>
                            <a:srgbClr val="C00000"/>
                          </a:solidFill>
                        </a:rPr>
                        <a:t>-ins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34951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No person</a:t>
                      </a:r>
                      <a:r>
                        <a:rPr lang="en-GB" sz="800" baseline="0" dirty="0" smtClean="0">
                          <a:solidFill>
                            <a:srgbClr val="C00000"/>
                          </a:solidFill>
                        </a:rPr>
                        <a:t> described for more than a paragraph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3256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Minimum</a:t>
                      </a:r>
                      <a:r>
                        <a:rPr lang="en-GB" sz="800" baseline="0" dirty="0" smtClean="0">
                          <a:solidFill>
                            <a:srgbClr val="C00000"/>
                          </a:solidFill>
                        </a:rPr>
                        <a:t> 5 senses</a:t>
                      </a:r>
                      <a:endParaRPr lang="en-GB" sz="80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3256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1-3</a:t>
                      </a:r>
                      <a:r>
                        <a:rPr lang="en-GB" sz="800" baseline="0" dirty="0" smtClean="0">
                          <a:solidFill>
                            <a:srgbClr val="C00000"/>
                          </a:solidFill>
                        </a:rPr>
                        <a:t> sentences of direct speech</a:t>
                      </a:r>
                      <a:endParaRPr lang="en-GB" sz="80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3256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Maximum 1 exclamation mark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3256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en-GB" sz="800" baseline="30000" dirty="0" smtClean="0">
                          <a:solidFill>
                            <a:srgbClr val="C00000"/>
                          </a:solidFill>
                        </a:rPr>
                        <a:t>rd</a:t>
                      </a: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 person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3256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No thoughts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3256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Present</a:t>
                      </a:r>
                      <a:r>
                        <a:rPr lang="en-GB" sz="800" baseline="0" dirty="0" smtClean="0">
                          <a:solidFill>
                            <a:srgbClr val="C00000"/>
                          </a:solidFill>
                        </a:rPr>
                        <a:t> or past tense (not both)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  <a:tr h="23256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dirty="0" smtClean="0">
                          <a:solidFill>
                            <a:srgbClr val="C00000"/>
                          </a:solidFill>
                        </a:rPr>
                        <a:t>Move the camera</a:t>
                      </a:r>
                      <a:r>
                        <a:rPr lang="en-GB" sz="800" baseline="0" dirty="0" smtClean="0">
                          <a:solidFill>
                            <a:srgbClr val="C00000"/>
                          </a:solidFill>
                        </a:rPr>
                        <a:t> – like a film </a:t>
                      </a:r>
                      <a:endParaRPr sz="800" dirty="0">
                        <a:solidFill>
                          <a:srgbClr val="C00000"/>
                        </a:solidFill>
                      </a:endParaRPr>
                    </a:p>
                  </a:txBody>
                  <a:tcPr marL="91450" marR="91450" marT="45725" marB="45725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701</Words>
  <Application>Microsoft Office PowerPoint</Application>
  <PresentationFormat>On-screen Show (4:3)</PresentationFormat>
  <Paragraphs>122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 Melling</dc:creator>
  <cp:lastModifiedBy>Jules and Al</cp:lastModifiedBy>
  <cp:revision>47</cp:revision>
  <dcterms:modified xsi:type="dcterms:W3CDTF">2017-01-15T12:38:03Z</dcterms:modified>
</cp:coreProperties>
</file>