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797675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156D9F0-F465-4B5A-95C2-3F218149D2F7}">
  <a:tblStyle styleId="{B156D9F0-F465-4B5A-95C2-3F218149D2F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6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2945658" cy="49657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8" cy="49657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5988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9" y="4717415"/>
            <a:ext cx="5438139" cy="446913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2" y="9433107"/>
            <a:ext cx="2945658" cy="49657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3" y="9433107"/>
            <a:ext cx="2945658" cy="49657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92759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79769" y="4717415"/>
            <a:ext cx="5438139" cy="446913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buSzPct val="25000"/>
            </a:pPr>
            <a:endParaRPr dirty="0"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0443" y="9433107"/>
            <a:ext cx="2945658" cy="49657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4669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Shape 89"/>
          <p:cNvGraphicFramePr/>
          <p:nvPr>
            <p:extLst>
              <p:ext uri="{D42A27DB-BD31-4B8C-83A1-F6EECF244321}">
                <p14:modId xmlns:p14="http://schemas.microsoft.com/office/powerpoint/2010/main" val="2949128664"/>
              </p:ext>
            </p:extLst>
          </p:nvPr>
        </p:nvGraphicFramePr>
        <p:xfrm>
          <a:off x="8876" y="380950"/>
          <a:ext cx="5939164" cy="6477050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208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52540"/>
              </a:tblGrid>
              <a:tr h="2517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GB" sz="1100" b="1" i="1" baseline="0" dirty="0" smtClean="0">
                          <a:solidFill>
                            <a:schemeClr val="bg1"/>
                          </a:solidFill>
                        </a:rPr>
                        <a:t>60 mins (25% GCSE) - </a:t>
                      </a:r>
                      <a:r>
                        <a:rPr lang="en-US" sz="1100" b="1" i="1" u="none" strike="noStrike" cap="none" dirty="0" smtClean="0">
                          <a:solidFill>
                            <a:srgbClr val="FFFFFF"/>
                          </a:solidFill>
                        </a:rPr>
                        <a:t>One </a:t>
                      </a:r>
                      <a:r>
                        <a:rPr lang="en-US" sz="1100" b="1" i="1" u="none" strike="noStrike" cap="none" dirty="0">
                          <a:solidFill>
                            <a:srgbClr val="FFFFFF"/>
                          </a:solidFill>
                        </a:rPr>
                        <a:t>literary fiction text.</a:t>
                      </a:r>
                      <a:r>
                        <a:rPr lang="en-US" sz="1100" b="1" i="1" u="none" strike="noStrike" cap="none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GB" sz="1100" b="1" i="1" u="none" strike="noStrike" cap="none" dirty="0">
                          <a:solidFill>
                            <a:srgbClr val="FFFFFF"/>
                          </a:solidFill>
                        </a:rPr>
                        <a:t>4 </a:t>
                      </a:r>
                      <a:r>
                        <a:rPr lang="en-GB" sz="1100" b="1" i="1" u="none" strike="noStrike" cap="none" dirty="0" smtClean="0">
                          <a:solidFill>
                            <a:srgbClr val="FFFFFF"/>
                          </a:solidFill>
                        </a:rPr>
                        <a:t>questions.</a:t>
                      </a:r>
                      <a:endParaRPr lang="en-US" sz="1100" b="1" i="1" u="none" strike="noStrike" cap="none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5221">
                <a:tc>
                  <a:txBody>
                    <a:bodyPr/>
                    <a:lstStyle/>
                    <a:p>
                      <a:pPr algn="l"/>
                      <a:r>
                        <a:rPr lang="en-GB" sz="1600" b="1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QUESTION</a:t>
                      </a:r>
                      <a:r>
                        <a:rPr lang="en-GB" sz="1600" b="1" i="0" u="none" strike="noStrike" cap="none" baseline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ONE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GB" sz="800" b="1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List</a:t>
                      </a:r>
                      <a:r>
                        <a:rPr lang="en-GB" sz="800" b="0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8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4 things in </a:t>
                      </a:r>
                      <a:r>
                        <a:rPr lang="en-GB" sz="800" b="0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lines ......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GB" sz="800" b="1" i="0" u="none" strike="noStrike" cap="none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algn="l">
                        <a:buFont typeface="Wingdings" pitchFamily="2" charset="2"/>
                        <a:buChar char="q"/>
                      </a:pPr>
                      <a:r>
                        <a:rPr lang="en-GB" sz="800" b="0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4 marks</a:t>
                      </a:r>
                      <a:r>
                        <a:rPr lang="en-GB" sz="800" b="0" i="0" u="none" strike="noStrike" cap="none" baseline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= 5 mins</a:t>
                      </a:r>
                      <a:endParaRPr lang="en-US" sz="8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800" b="0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Extract referred to but not re-printed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800" b="0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AO1 - find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sz="8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endParaRPr lang="en-US" sz="8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 answer:</a:t>
                      </a:r>
                      <a:endParaRPr lang="en-US" sz="8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8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Read</a:t>
                      </a:r>
                      <a:r>
                        <a:rPr lang="en-GB" sz="8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and highlight key words in the question</a:t>
                      </a:r>
                      <a:endParaRPr lang="en-US" sz="8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lvl="0" indent="-171450">
                        <a:buFont typeface="Wingdings" pitchFamily="2" charset="2"/>
                        <a:buChar char="q"/>
                      </a:pPr>
                      <a:r>
                        <a:rPr lang="en-GB" sz="8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Don’t quote</a:t>
                      </a:r>
                    </a:p>
                    <a:p>
                      <a:pPr marL="171450" lvl="0" indent="-171450">
                        <a:buFont typeface="Wingdings" pitchFamily="2" charset="2"/>
                        <a:buChar char="q"/>
                      </a:pPr>
                      <a:r>
                        <a:rPr lang="en-GB" sz="8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Don’t use the</a:t>
                      </a:r>
                      <a:r>
                        <a:rPr lang="en-GB" sz="800" b="0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word ‘and’</a:t>
                      </a:r>
                      <a:endParaRPr lang="en-US" sz="8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lvl="0" indent="-171450">
                        <a:buFont typeface="Wingdings" pitchFamily="2" charset="2"/>
                        <a:buChar char="q"/>
                      </a:pPr>
                      <a:r>
                        <a:rPr lang="en-GB" sz="8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Write</a:t>
                      </a:r>
                      <a:r>
                        <a:rPr lang="en-GB" sz="800" b="0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four points in spaces</a:t>
                      </a:r>
                      <a:r>
                        <a:rPr lang="en-GB" sz="8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A-D for 4 marks</a:t>
                      </a:r>
                      <a:endParaRPr lang="en-US" sz="8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r>
                        <a:rPr lang="en-GB" sz="800" b="1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Top tips:</a:t>
                      </a:r>
                      <a:endParaRPr lang="en-US" sz="800" b="0" i="1" u="none" strike="noStrike" cap="none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r>
                        <a:rPr lang="en-GB" sz="800" b="0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This is not a trick question.  It is easy. Be brief but accurate. Re-read the </a:t>
                      </a:r>
                      <a:r>
                        <a:rPr lang="en-GB" sz="800" b="1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correct lines </a:t>
                      </a:r>
                      <a:r>
                        <a:rPr lang="en-GB" sz="800" b="0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from the text. </a:t>
                      </a:r>
                      <a:endParaRPr lang="en-US" sz="800" b="0" i="1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0671">
                <a:tc>
                  <a:txBody>
                    <a:bodyPr/>
                    <a:lstStyle/>
                    <a:p>
                      <a:r>
                        <a:rPr lang="en-GB" sz="1600" b="1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QUESTION</a:t>
                      </a:r>
                      <a:r>
                        <a:rPr lang="en-GB" sz="1600" b="1" i="0" u="none" strike="noStrike" cap="none" baseline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TWO </a:t>
                      </a:r>
                    </a:p>
                    <a:p>
                      <a:r>
                        <a:rPr lang="en-GB" sz="800" b="1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How</a:t>
                      </a:r>
                      <a:r>
                        <a:rPr lang="en-GB" sz="800" b="0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does the writer use </a:t>
                      </a:r>
                      <a:r>
                        <a:rPr lang="en-GB" sz="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language</a:t>
                      </a: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800" b="0" i="0" u="none" strike="noStrike" cap="none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</a:t>
                      </a:r>
                      <a:r>
                        <a:rPr lang="en-GB" sz="800" b="0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…..?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sz="800" b="1" i="0" u="none" strike="noStrike" cap="none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800" b="0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8 marks </a:t>
                      </a:r>
                      <a:r>
                        <a:rPr lang="en-GB" sz="800" b="0" i="0" u="none" strike="noStrike" cap="none" baseline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= </a:t>
                      </a:r>
                      <a:r>
                        <a:rPr lang="en-GB" sz="800" b="0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15mins  (4 quotes)</a:t>
                      </a:r>
                      <a:endParaRPr lang="en-US" sz="800" b="0" i="0" u="none" strike="noStrike" cap="none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lvl="0" indent="0">
                        <a:buFont typeface="Wingdings" pitchFamily="2" charset="2"/>
                        <a:buChar char="q"/>
                      </a:pPr>
                      <a:r>
                        <a:rPr lang="en-GB" sz="800" b="0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Extract re-printed on your answer page.</a:t>
                      </a:r>
                    </a:p>
                    <a:p>
                      <a:pPr marL="0" lvl="0" indent="0">
                        <a:buFont typeface="Wingdings" pitchFamily="2" charset="2"/>
                        <a:buChar char="q"/>
                      </a:pPr>
                      <a:r>
                        <a:rPr lang="en-GB" sz="800" b="0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Bullet points guide your answer</a:t>
                      </a:r>
                    </a:p>
                    <a:p>
                      <a:pPr marL="0" lvl="0" indent="0">
                        <a:buFont typeface="Wingdings" pitchFamily="2" charset="2"/>
                        <a:buChar char="q"/>
                      </a:pPr>
                      <a:r>
                        <a:rPr lang="en-GB" sz="800" b="0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AO2 – Language</a:t>
                      </a:r>
                      <a:endParaRPr lang="en-GB" sz="8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r>
                        <a:rPr lang="en-GB" sz="8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 answer:</a:t>
                      </a:r>
                      <a:endParaRPr lang="en-US" sz="8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8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Read</a:t>
                      </a:r>
                      <a:r>
                        <a:rPr lang="en-GB" sz="8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and highlight key words in the question</a:t>
                      </a:r>
                      <a:endParaRPr lang="en-US" sz="8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GB" sz="8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Name device </a:t>
                      </a:r>
                      <a:r>
                        <a:rPr lang="en-GB" sz="8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and</a:t>
                      </a:r>
                      <a:r>
                        <a:rPr lang="en-GB" sz="800" b="0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effect </a:t>
                      </a:r>
                      <a:endParaRPr lang="en-GB" sz="8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GB" sz="8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Pick your quotes </a:t>
                      </a:r>
                      <a:r>
                        <a:rPr lang="en-GB" sz="8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first</a:t>
                      </a:r>
                      <a:r>
                        <a:rPr lang="en-GB" sz="8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then consider devices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GB" sz="800" b="0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Ask yourself </a:t>
                      </a:r>
                      <a:r>
                        <a:rPr lang="en-GB" sz="8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how</a:t>
                      </a:r>
                      <a:r>
                        <a:rPr lang="en-GB" sz="800" b="0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do those quotes </a:t>
                      </a:r>
                      <a:r>
                        <a:rPr lang="en-GB" sz="8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affect</a:t>
                      </a:r>
                      <a:r>
                        <a:rPr lang="en-GB" sz="800" b="0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the reader (what  do we feel/think/imagine/realise?)</a:t>
                      </a: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GB" sz="800" b="0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Point (name writer)/Quote/Device/Effect</a:t>
                      </a:r>
                    </a:p>
                    <a:p>
                      <a:r>
                        <a:rPr lang="en-GB" sz="800" b="1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Top tips:</a:t>
                      </a:r>
                    </a:p>
                    <a:p>
                      <a:r>
                        <a:rPr lang="en-GB" sz="800" b="0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Pick out individual words afterwards and discuss their </a:t>
                      </a:r>
                      <a:r>
                        <a:rPr lang="en-GB" sz="800" b="1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effect</a:t>
                      </a:r>
                      <a:r>
                        <a:rPr lang="en-GB" sz="800" b="0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(not meaning) using - implies/suggests/gives</a:t>
                      </a:r>
                      <a:r>
                        <a:rPr lang="en-GB" sz="800" b="0" i="1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us the impression that</a:t>
                      </a:r>
                      <a:r>
                        <a:rPr lang="en-GB" sz="800" b="0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/conveys. Think of squeezing or wringing the last drop of meaning from a passage. </a:t>
                      </a:r>
                      <a:r>
                        <a:rPr lang="en-GB" sz="800" b="1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Track</a:t>
                      </a:r>
                      <a:r>
                        <a:rPr lang="en-GB" sz="800" b="0" i="1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800" b="0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through the extract from start to finish perhaps using phrases like  ‘firstly’ and ‘in the final line’.</a:t>
                      </a:r>
                      <a:endParaRPr lang="en-US" sz="800" b="0" i="1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6612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600" b="1" i="0" dirty="0" smtClean="0"/>
                        <a:t>QUESTION THREE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b="1" i="0" u="none" dirty="0" smtClean="0"/>
                        <a:t>How</a:t>
                      </a:r>
                      <a:r>
                        <a:rPr lang="en-GB" sz="800" b="0" i="0" u="none" dirty="0" smtClean="0"/>
                        <a:t> </a:t>
                      </a:r>
                      <a:r>
                        <a:rPr lang="en-GB" sz="800" b="0" i="0" u="none" dirty="0"/>
                        <a:t>has the writer </a:t>
                      </a:r>
                      <a:r>
                        <a:rPr lang="en-GB" sz="800" b="1" i="0" u="none" dirty="0"/>
                        <a:t>structured</a:t>
                      </a:r>
                      <a:r>
                        <a:rPr lang="en-GB" sz="800" b="0" i="0" u="none" dirty="0"/>
                        <a:t> the text to</a:t>
                      </a:r>
                      <a:r>
                        <a:rPr lang="en-GB" sz="800" b="0" i="0" u="none" dirty="0" smtClean="0"/>
                        <a:t>…?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GB" sz="800" b="1" i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dirty="0" smtClean="0"/>
                        <a:t> 8 marks</a:t>
                      </a:r>
                      <a:r>
                        <a:rPr lang="en-GB" sz="800" b="0" i="0" baseline="0" dirty="0" smtClean="0"/>
                        <a:t> = </a:t>
                      </a:r>
                      <a:r>
                        <a:rPr lang="en-GB" sz="800" b="0" i="0" dirty="0" smtClean="0"/>
                        <a:t>15mins (4 quotes)</a:t>
                      </a:r>
                      <a:endParaRPr lang="en-GB" sz="800" b="0" i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dirty="0"/>
                        <a:t>You will need to consider the WHOLE</a:t>
                      </a:r>
                      <a:r>
                        <a:rPr lang="en-GB" sz="800" b="0" i="0" baseline="0" dirty="0"/>
                        <a:t> text.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baseline="0" dirty="0"/>
                        <a:t>Bullet points </a:t>
                      </a:r>
                      <a:r>
                        <a:rPr lang="en-GB" sz="800" b="0" i="0" baseline="0" dirty="0" smtClean="0"/>
                        <a:t>guide </a:t>
                      </a:r>
                      <a:r>
                        <a:rPr lang="en-GB" sz="800" b="0" i="0" baseline="0" dirty="0"/>
                        <a:t>your </a:t>
                      </a:r>
                      <a:r>
                        <a:rPr lang="en-GB" sz="800" b="0" i="0" baseline="0" dirty="0" smtClean="0"/>
                        <a:t>answer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baseline="0" dirty="0" smtClean="0"/>
                        <a:t>AO2 - Structure</a:t>
                      </a:r>
                      <a:endParaRPr lang="en-GB" sz="800" b="0" i="0" baseline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Font typeface="Arial" panose="020B0604020202020204" pitchFamily="34" charset="0"/>
                        <a:buNone/>
                      </a:pPr>
                      <a:endParaRPr lang="en-US" sz="800" b="1" i="1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Font typeface="Arial" panose="020B0604020202020204" pitchFamily="34" charset="0"/>
                        <a:buNone/>
                      </a:pPr>
                      <a:r>
                        <a:rPr lang="en-GB" sz="800" b="1" i="0" baseline="0" dirty="0" smtClean="0"/>
                        <a:t>To answer: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8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Read</a:t>
                      </a:r>
                      <a:r>
                        <a:rPr lang="en-GB" sz="8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and highlight key words in the question</a:t>
                      </a:r>
                      <a:endParaRPr lang="en-US" sz="8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u="none" baseline="0" dirty="0" smtClean="0"/>
                        <a:t>Consider the </a:t>
                      </a:r>
                      <a:r>
                        <a:rPr lang="en-GB" sz="800" b="1" i="0" u="none" baseline="0" dirty="0" smtClean="0"/>
                        <a:t>sequence</a:t>
                      </a:r>
                      <a:r>
                        <a:rPr lang="en-GB" sz="800" b="0" i="0" u="none" baseline="0" dirty="0" smtClean="0"/>
                        <a:t> </a:t>
                      </a:r>
                      <a:r>
                        <a:rPr lang="en-GB" sz="800" b="0" i="0" baseline="0" dirty="0" smtClean="0"/>
                        <a:t>through a passage (introduction, development, summary and conclusion, repetitions, threads patterns or motifs).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u="none" baseline="0" dirty="0" smtClean="0"/>
                        <a:t>Consider </a:t>
                      </a:r>
                      <a:r>
                        <a:rPr lang="en-GB" sz="800" b="1" i="0" u="none" baseline="0" dirty="0" smtClean="0"/>
                        <a:t>changes </a:t>
                      </a:r>
                      <a:r>
                        <a:rPr lang="en-GB" sz="800" b="0" i="0" u="none" baseline="0" dirty="0" smtClean="0"/>
                        <a:t>in ideas and perspectives (</a:t>
                      </a:r>
                      <a:r>
                        <a:rPr lang="en-GB" sz="800" b="0" i="0" baseline="0" dirty="0" smtClean="0"/>
                        <a:t>movement from big to small, place to place, outside to inside(and vice versa), narrative perspectives). 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u="none" baseline="0" dirty="0" smtClean="0"/>
                        <a:t>Consider </a:t>
                      </a:r>
                      <a:r>
                        <a:rPr lang="en-GB" sz="800" b="1" i="0" u="none" baseline="0" dirty="0" smtClean="0"/>
                        <a:t>coherence</a:t>
                      </a:r>
                      <a:r>
                        <a:rPr lang="en-GB" sz="800" b="0" i="0" u="sng" baseline="0" dirty="0" smtClean="0"/>
                        <a:t>,</a:t>
                      </a:r>
                      <a:r>
                        <a:rPr lang="en-GB" sz="800" b="0" i="0" u="none" baseline="0" dirty="0" smtClean="0"/>
                        <a:t> (</a:t>
                      </a:r>
                      <a:r>
                        <a:rPr lang="en-GB" sz="800" b="0" i="0" baseline="0" dirty="0" smtClean="0"/>
                        <a:t>connections and links across paragraphs, links within paragraphs, topic sentences. )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baseline="0" dirty="0" smtClean="0"/>
                        <a:t>Name device but more importantly, discuss </a:t>
                      </a:r>
                      <a:r>
                        <a:rPr lang="en-GB" sz="800" b="1" i="0" baseline="0" dirty="0" smtClean="0"/>
                        <a:t>effects. </a:t>
                      </a:r>
                      <a:r>
                        <a:rPr lang="en-GB" sz="800" b="0" i="0" baseline="0" dirty="0" smtClean="0"/>
                        <a:t>Think about how setting, character , atmosphere and events are revealed through the structure.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Font typeface="Arial" panose="020B0604020202020204" pitchFamily="34" charset="0"/>
                        <a:buNone/>
                      </a:pPr>
                      <a:r>
                        <a:rPr lang="en-GB" sz="800" b="1" i="1" baseline="0" dirty="0" smtClean="0"/>
                        <a:t>Top Tips: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800" b="0" i="1" baseline="0" dirty="0" smtClean="0"/>
                        <a:t>Comment in the writer’s techniques like a film makers using phrases like: focusing, introducing, developing, changing focus to a new character or event, concluding. E.G. ‘We start to see things through the father’s eyes as if we are searching with him’ or ‘We go from a wide viewpoint to a close-up focus if we are getting inside the father’s mind’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223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600" b="1" i="1" dirty="0" smtClean="0"/>
                        <a:t>QUESTION</a:t>
                      </a:r>
                      <a:r>
                        <a:rPr lang="en-GB" sz="1600" b="1" i="1" baseline="0" dirty="0" smtClean="0"/>
                        <a:t> FOUR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b="0" i="0" baseline="0" dirty="0" smtClean="0"/>
                        <a:t>Statement written. </a:t>
                      </a:r>
                      <a:r>
                        <a:rPr lang="en-GB" sz="800" b="0" i="0" baseline="0" dirty="0"/>
                        <a:t>How far do you </a:t>
                      </a:r>
                      <a:r>
                        <a:rPr lang="en-GB" sz="800" b="1" i="0" u="none" baseline="0" dirty="0"/>
                        <a:t>agree</a:t>
                      </a:r>
                      <a:r>
                        <a:rPr lang="en-GB" sz="800" b="0" i="0" baseline="0" dirty="0"/>
                        <a:t>? </a:t>
                      </a:r>
                      <a:endParaRPr lang="en-GB" sz="800" b="0" i="0" baseline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GB" sz="800" b="0" i="0" baseline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baseline="0" dirty="0" smtClean="0"/>
                        <a:t>20marks = 25mins (10 quotes)</a:t>
                      </a:r>
                      <a:endParaRPr lang="en-GB" sz="800" b="0" i="0" baseline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baseline="0" dirty="0" smtClean="0"/>
                        <a:t>Bullet </a:t>
                      </a:r>
                      <a:r>
                        <a:rPr lang="en-GB" sz="800" b="0" i="0" baseline="0" dirty="0"/>
                        <a:t>points </a:t>
                      </a:r>
                      <a:r>
                        <a:rPr lang="en-GB" sz="800" b="0" i="0" baseline="0" dirty="0" smtClean="0"/>
                        <a:t>guide your answer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baseline="0" dirty="0" smtClean="0"/>
                        <a:t>AO4 – Evaluate</a:t>
                      </a:r>
                      <a:endParaRPr lang="en-GB" sz="800" b="0" i="0" baseline="0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Font typeface="Arial" panose="020B0604020202020204" pitchFamily="34" charset="0"/>
                        <a:buNone/>
                      </a:pPr>
                      <a:r>
                        <a:rPr lang="en-GB" sz="800" b="1" i="0" baseline="0" dirty="0" smtClean="0"/>
                        <a:t>To answer: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8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Read</a:t>
                      </a:r>
                      <a:r>
                        <a:rPr lang="en-GB" sz="8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and highlight key words in the question</a:t>
                      </a:r>
                      <a:endParaRPr lang="en-US" sz="8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baseline="0" dirty="0" smtClean="0"/>
                        <a:t>Understand what the </a:t>
                      </a:r>
                      <a:r>
                        <a:rPr lang="en-GB" sz="800" b="1" i="0" baseline="0" dirty="0" smtClean="0"/>
                        <a:t>writer</a:t>
                      </a:r>
                      <a:r>
                        <a:rPr lang="en-GB" sz="800" b="0" i="0" baseline="0" dirty="0" smtClean="0"/>
                        <a:t> has tried to achieve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baseline="0" dirty="0" smtClean="0"/>
                        <a:t>Two stages: recognising </a:t>
                      </a:r>
                      <a:r>
                        <a:rPr lang="en-GB" sz="800" b="1" i="0" baseline="0" dirty="0" smtClean="0"/>
                        <a:t>how</a:t>
                      </a:r>
                      <a:r>
                        <a:rPr lang="en-GB" sz="800" b="0" i="0" baseline="0" dirty="0" smtClean="0"/>
                        <a:t> the writer tries to achieve effects (how the text character makes you think/feel) and deciding </a:t>
                      </a:r>
                      <a:r>
                        <a:rPr lang="en-GB" sz="800" b="1" i="0" baseline="0" dirty="0" smtClean="0"/>
                        <a:t>how effectively </a:t>
                      </a:r>
                      <a:r>
                        <a:rPr lang="en-GB" sz="800" b="0" i="0" baseline="0" dirty="0" smtClean="0"/>
                        <a:t>this has been done.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baseline="0" dirty="0" smtClean="0"/>
                        <a:t>Agree with the statement.  The text IS well written.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100000"/>
                        <a:buFont typeface="Wingdings" pitchFamily="2" charset="2"/>
                        <a:buChar char="q"/>
                      </a:pPr>
                      <a:r>
                        <a:rPr lang="en-GB" sz="800" b="0" i="0" baseline="0" dirty="0" smtClean="0"/>
                        <a:t>Use phrases like: This makes the reader identify with the character because/ the impact of this description is…/ This works because we think/feel…/ This phrases indicates / The contrast used makes the reader….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Font typeface="Arial" panose="020B0604020202020204" pitchFamily="34" charset="0"/>
                        <a:buNone/>
                      </a:pPr>
                      <a:r>
                        <a:rPr lang="en-GB" sz="800" b="1" i="1" baseline="0" dirty="0" smtClean="0"/>
                        <a:t>Top Tips: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Font typeface="Arial" panose="020B0604020202020204" pitchFamily="34" charset="0"/>
                        <a:buNone/>
                      </a:pPr>
                      <a:r>
                        <a:rPr lang="en-GB" sz="800" b="0" i="1" baseline="0" dirty="0" smtClean="0"/>
                        <a:t>Leave enough time to cover the whole text.  Consider HOW much you agree (a little or a lot).  Look at specifics within the statement, not just the statement as a whole.)</a:t>
                      </a:r>
                      <a:endParaRPr lang="en-US" sz="800" b="0" i="1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0" name="Shape 90"/>
          <p:cNvGraphicFramePr/>
          <p:nvPr>
            <p:extLst>
              <p:ext uri="{D42A27DB-BD31-4B8C-83A1-F6EECF244321}">
                <p14:modId xmlns:p14="http://schemas.microsoft.com/office/powerpoint/2010/main" val="4043102732"/>
              </p:ext>
            </p:extLst>
          </p:nvPr>
        </p:nvGraphicFramePr>
        <p:xfrm>
          <a:off x="5965794" y="-8880"/>
          <a:ext cx="2068495" cy="2673284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5060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495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b="1" i="1" dirty="0" smtClean="0">
                          <a:solidFill>
                            <a:srgbClr val="FFFFFF"/>
                          </a:solidFill>
                        </a:rPr>
                        <a:t>The</a:t>
                      </a:r>
                      <a:r>
                        <a:rPr lang="en-US" sz="1200" b="1" i="1" baseline="0" dirty="0" smtClean="0">
                          <a:solidFill>
                            <a:srgbClr val="FFFFFF"/>
                          </a:solidFill>
                        </a:rPr>
                        <a:t> Mark Scheme</a:t>
                      </a:r>
                      <a:endParaRPr lang="en-US" sz="1200" b="1" i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057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baseline="0" dirty="0" smtClean="0"/>
                        <a:t>Bands1-4</a:t>
                      </a:r>
                      <a:endParaRPr lang="en-US" sz="900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i="0" baseline="0" dirty="0"/>
                        <a:t>4</a:t>
                      </a:r>
                      <a:r>
                        <a:rPr lang="en-GB" sz="800" i="0" baseline="0" dirty="0" smtClean="0"/>
                        <a:t> </a:t>
                      </a:r>
                      <a:r>
                        <a:rPr lang="en-GB" sz="800" i="0" baseline="0" dirty="0"/>
                        <a:t>– DETAILED. PERCEPTIVE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i="0" baseline="0" dirty="0"/>
                        <a:t>3</a:t>
                      </a:r>
                      <a:r>
                        <a:rPr lang="en-GB" sz="800" i="0" baseline="0" dirty="0" smtClean="0"/>
                        <a:t> </a:t>
                      </a:r>
                      <a:r>
                        <a:rPr lang="en-GB" sz="800" i="0" baseline="0" dirty="0"/>
                        <a:t>-  CLEAR, RELEVANT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i="0" baseline="0" dirty="0" smtClean="0"/>
                        <a:t>2 </a:t>
                      </a:r>
                      <a:r>
                        <a:rPr lang="en-GB" sz="800" i="0" baseline="0" dirty="0"/>
                        <a:t>-  SOME,ATTEMPTS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i="0" baseline="0" dirty="0"/>
                        <a:t>1</a:t>
                      </a:r>
                      <a:r>
                        <a:rPr lang="en-GB" sz="800" i="0" baseline="0" smtClean="0"/>
                        <a:t> </a:t>
                      </a:r>
                      <a:r>
                        <a:rPr lang="en-GB" sz="800" i="0" baseline="0" dirty="0"/>
                        <a:t>– SIMPLE, LIMITED</a:t>
                      </a:r>
                      <a:endParaRPr lang="en-US" sz="800" i="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45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Q1</a:t>
                      </a:r>
                      <a:endParaRPr lang="en-US" sz="900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800" i="0" dirty="0"/>
                        <a:t>Reads with understanding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800" i="0" dirty="0"/>
                        <a:t>Identifies explicit information.</a:t>
                      </a:r>
                      <a:endParaRPr lang="en-US" sz="800" i="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068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Q2/3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Analyses the </a:t>
                      </a:r>
                      <a:r>
                        <a:rPr lang="en-GB" sz="8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effects</a:t>
                      </a:r>
                      <a:r>
                        <a:rPr lang="en-GB" sz="800" b="0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8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of </a:t>
                      </a: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writer’s choices</a:t>
                      </a:r>
                      <a:endParaRPr lang="en-US" sz="8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Well-judged quotations</a:t>
                      </a:r>
                      <a:endParaRPr lang="en-US" sz="8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Sophisticated subject terminology</a:t>
                      </a:r>
                      <a:endParaRPr lang="en-US" sz="8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139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Q4</a:t>
                      </a:r>
                      <a:endParaRPr lang="en-US" sz="900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800" i="0" dirty="0"/>
                        <a:t>Same as Q2/3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800" i="0" dirty="0"/>
                        <a:t>Evaluates</a:t>
                      </a:r>
                      <a:r>
                        <a:rPr lang="en-GB" sz="800" i="0" baseline="0" dirty="0"/>
                        <a:t> (judges the effectiveness of) the text in a detailed way</a:t>
                      </a:r>
                      <a:endParaRPr lang="en-US" sz="800" i="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1" name="Shape 91"/>
          <p:cNvGraphicFramePr/>
          <p:nvPr>
            <p:extLst>
              <p:ext uri="{D42A27DB-BD31-4B8C-83A1-F6EECF244321}">
                <p14:modId xmlns:p14="http://schemas.microsoft.com/office/powerpoint/2010/main" val="2820941170"/>
              </p:ext>
            </p:extLst>
          </p:nvPr>
        </p:nvGraphicFramePr>
        <p:xfrm>
          <a:off x="8062282" y="0"/>
          <a:ext cx="1081718" cy="6858003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10817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983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b="1" i="0" dirty="0">
                          <a:solidFill>
                            <a:srgbClr val="FFFFFF"/>
                          </a:solidFill>
                        </a:rPr>
                        <a:t>Vocabulary</a:t>
                      </a:r>
                    </a:p>
                  </a:txBody>
                  <a:tcPr marL="91450" marR="91450" marT="45725" marB="457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11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Narrative perspective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Pronouns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Direct speech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14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Terms of address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Noun</a:t>
                      </a:r>
                      <a:r>
                        <a:rPr lang="en-GB" sz="900" baseline="0" dirty="0"/>
                        <a:t> phrase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Clause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311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Authorial mediation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311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Terms of endearment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Narrative voice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1302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Simple</a:t>
                      </a:r>
                      <a:r>
                        <a:rPr lang="en-GB" sz="900" baseline="0" dirty="0"/>
                        <a:t> </a:t>
                      </a:r>
                      <a:r>
                        <a:rPr lang="en-GB" sz="900" dirty="0"/>
                        <a:t>sentences</a:t>
                      </a:r>
                      <a:r>
                        <a:rPr lang="en-GB" sz="900" dirty="0" smtClean="0"/>
                        <a:t>/ compound sentences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311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Multi-clause</a:t>
                      </a:r>
                      <a:r>
                        <a:rPr lang="en-GB" sz="900" baseline="0" dirty="0"/>
                        <a:t> sentences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Non sequiturs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Accent</a:t>
                      </a:r>
                      <a:r>
                        <a:rPr lang="en-GB" sz="900" baseline="0" dirty="0"/>
                        <a:t> 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Dialect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Topic sentence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0414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Discourse markers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Utterances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Ellipsis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1</a:t>
                      </a:r>
                      <a:r>
                        <a:rPr lang="en-GB" sz="900" baseline="30000" dirty="0"/>
                        <a:t>st</a:t>
                      </a:r>
                      <a:r>
                        <a:rPr lang="en-GB" sz="900" dirty="0"/>
                        <a:t>/3</a:t>
                      </a:r>
                      <a:r>
                        <a:rPr lang="en-GB" sz="900" baseline="30000" dirty="0"/>
                        <a:t>rd</a:t>
                      </a:r>
                      <a:r>
                        <a:rPr lang="en-GB" sz="900" baseline="0" dirty="0"/>
                        <a:t> person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Hyperbole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Imperatives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Exclamations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Metaphor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3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/>
                        <a:t>Personification</a:t>
                      </a:r>
                      <a:endParaRPr sz="9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</a:tbl>
          </a:graphicData>
        </a:graphic>
      </p:graphicFrame>
      <p:graphicFrame>
        <p:nvGraphicFramePr>
          <p:cNvPr id="92" name="Shape 92"/>
          <p:cNvGraphicFramePr/>
          <p:nvPr>
            <p:extLst>
              <p:ext uri="{D42A27DB-BD31-4B8C-83A1-F6EECF244321}">
                <p14:modId xmlns:p14="http://schemas.microsoft.com/office/powerpoint/2010/main" val="909383797"/>
              </p:ext>
            </p:extLst>
          </p:nvPr>
        </p:nvGraphicFramePr>
        <p:xfrm>
          <a:off x="5943600" y="4693890"/>
          <a:ext cx="2090884" cy="2164110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20908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59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200" b="1" i="1" dirty="0">
                          <a:solidFill>
                            <a:srgbClr val="FFFFFF"/>
                          </a:solidFill>
                        </a:rPr>
                        <a:t>Assessment</a:t>
                      </a:r>
                      <a:r>
                        <a:rPr lang="en-GB" sz="1200" b="1" i="1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GB" sz="1200" b="1" i="1" baseline="0" dirty="0" smtClean="0">
                          <a:solidFill>
                            <a:srgbClr val="FFFFFF"/>
                          </a:solidFill>
                        </a:rPr>
                        <a:t>Objectives (AOs)</a:t>
                      </a:r>
                      <a:endParaRPr lang="en-US" sz="1200" b="1" i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855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AO1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Identify and interpret</a:t>
                      </a: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explicit and implicit information and ideas.</a:t>
                      </a:r>
                      <a:endParaRPr lang="en-US" sz="8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Select and synthesise evidence</a:t>
                      </a: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from different texts. </a:t>
                      </a:r>
                      <a:endParaRPr lang="en-US" sz="8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061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AO2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Explain, comment on and analyse</a:t>
                      </a: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how writers use </a:t>
                      </a:r>
                      <a:r>
                        <a:rPr lang="en-GB" sz="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language and structure</a:t>
                      </a: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to achieve </a:t>
                      </a:r>
                      <a:r>
                        <a:rPr lang="en-GB" sz="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effects </a:t>
                      </a: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and influence readers</a:t>
                      </a:r>
                      <a:endParaRPr lang="en-US" sz="8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Use </a:t>
                      </a:r>
                      <a:r>
                        <a:rPr lang="en-GB" sz="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relevant subject terminology</a:t>
                      </a: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to support views.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Font typeface="Arial" panose="020B0604020202020204" pitchFamily="34" charset="0"/>
                        <a:buNone/>
                      </a:pPr>
                      <a:r>
                        <a:rPr lang="en-GB" sz="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AO4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SzPct val="25000"/>
                        <a:buFont typeface="Arial" panose="020B0604020202020204" pitchFamily="34" charset="0"/>
                        <a:buChar char="•"/>
                      </a:pPr>
                      <a:r>
                        <a:rPr lang="en-GB" sz="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Evaluate</a:t>
                      </a: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texts critically and support this with </a:t>
                      </a:r>
                      <a:r>
                        <a:rPr lang="en-GB" sz="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appropriate textual references</a:t>
                      </a:r>
                      <a:r>
                        <a:rPr lang="en-GB" sz="8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.</a:t>
                      </a:r>
                      <a:endParaRPr lang="en-US" sz="8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473242"/>
              </p:ext>
            </p:extLst>
          </p:nvPr>
        </p:nvGraphicFramePr>
        <p:xfrm>
          <a:off x="8877" y="-8878"/>
          <a:ext cx="5939162" cy="457200"/>
        </p:xfrm>
        <a:graphic>
          <a:graphicData uri="http://schemas.openxmlformats.org/drawingml/2006/table">
            <a:tbl>
              <a:tblPr firstRow="1" bandRow="1">
                <a:tableStyleId>{B156D9F0-F465-4B5A-95C2-3F218149D2F7}</a:tableStyleId>
              </a:tblPr>
              <a:tblGrid>
                <a:gridCol w="5939162">
                  <a:extLst>
                    <a:ext uri="{9D8B030D-6E8A-4147-A177-3AD203B41FA5}">
                      <a16:colId xmlns:a16="http://schemas.microsoft.com/office/drawing/2014/main" xmlns="" val="3307844023"/>
                    </a:ext>
                  </a:extLst>
                </a:gridCol>
              </a:tblGrid>
              <a:tr h="222188">
                <a:tc>
                  <a:txBody>
                    <a:bodyPr/>
                    <a:lstStyle/>
                    <a:p>
                      <a:r>
                        <a:rPr lang="en-GB" sz="2400" b="1" i="1" dirty="0" smtClean="0">
                          <a:solidFill>
                            <a:schemeClr val="bg1"/>
                          </a:solidFill>
                        </a:rPr>
                        <a:t>READING CREATIVE TEXTS</a:t>
                      </a:r>
                      <a:endParaRPr lang="en-US" sz="24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9692110"/>
                  </a:ext>
                </a:extLst>
              </a:tr>
            </a:tbl>
          </a:graphicData>
        </a:graphic>
      </p:graphicFrame>
      <p:graphicFrame>
        <p:nvGraphicFramePr>
          <p:cNvPr id="7" name="Shape 90"/>
          <p:cNvGraphicFramePr/>
          <p:nvPr>
            <p:extLst>
              <p:ext uri="{D42A27DB-BD31-4B8C-83A1-F6EECF244321}">
                <p14:modId xmlns:p14="http://schemas.microsoft.com/office/powerpoint/2010/main" val="3870213047"/>
              </p:ext>
            </p:extLst>
          </p:nvPr>
        </p:nvGraphicFramePr>
        <p:xfrm>
          <a:off x="5956269" y="2676526"/>
          <a:ext cx="2068495" cy="2019299"/>
        </p:xfrm>
        <a:graphic>
          <a:graphicData uri="http://schemas.openxmlformats.org/drawingml/2006/table">
            <a:tbl>
              <a:tblPr firstRow="1" bandRow="1">
                <a:noFill/>
                <a:tableStyleId>{B156D9F0-F465-4B5A-95C2-3F218149D2F7}</a:tableStyleId>
              </a:tblPr>
              <a:tblGrid>
                <a:gridCol w="5060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9629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b="1" i="1" dirty="0" smtClean="0">
                          <a:solidFill>
                            <a:srgbClr val="FFFFFF"/>
                          </a:solidFill>
                        </a:rPr>
                        <a:t>Basics &amp; Stretch Yourself</a:t>
                      </a:r>
                      <a:endParaRPr lang="en-US" sz="1200" b="1" i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01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Know your basics</a:t>
                      </a:r>
                    </a:p>
                  </a:txBody>
                  <a:tcPr marL="91450" marR="91450" marT="45725" marB="45725" anchor="ctr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800" i="0" dirty="0" smtClean="0"/>
                        <a:t>Noun/verb/adverb/adjective/ simile/metaphor/question/ alliteration/ onomatopoeia/5</a:t>
                      </a:r>
                      <a:r>
                        <a:rPr lang="en-US" sz="800" i="0" baseline="0" dirty="0" smtClean="0"/>
                        <a:t> senses/listing/personification/ repetition </a:t>
                      </a:r>
                      <a:endParaRPr lang="en-US" sz="800" i="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89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900" dirty="0" smtClean="0"/>
                        <a:t>Reach</a:t>
                      </a:r>
                      <a:r>
                        <a:rPr lang="en-GB" sz="900" baseline="0" dirty="0" smtClean="0"/>
                        <a:t> for the stars</a:t>
                      </a:r>
                      <a:endParaRPr lang="en-US" sz="900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800" i="0" dirty="0"/>
                        <a:t>Embed</a:t>
                      </a:r>
                      <a:r>
                        <a:rPr lang="en-GB" sz="800" i="0" baseline="0" dirty="0"/>
                        <a:t> </a:t>
                      </a:r>
                      <a:r>
                        <a:rPr lang="en-GB" sz="800" i="0" baseline="0" dirty="0" smtClean="0"/>
                        <a:t>quotations/ Use </a:t>
                      </a:r>
                      <a:r>
                        <a:rPr lang="en-GB" sz="800" i="0" baseline="0" dirty="0"/>
                        <a:t>technical terminology </a:t>
                      </a:r>
                      <a:r>
                        <a:rPr lang="en-GB" sz="800" i="0" baseline="0" dirty="0" smtClean="0"/>
                        <a:t>fluidly/ Consider </a:t>
                      </a:r>
                      <a:r>
                        <a:rPr lang="en-GB" sz="800" i="0" baseline="0" dirty="0"/>
                        <a:t>genre </a:t>
                      </a:r>
                      <a:r>
                        <a:rPr lang="en-GB" sz="800" i="0" baseline="0" dirty="0" smtClean="0"/>
                        <a:t>and form/narrative voice/be objective in writing style/use terms such as: implies/illuminates/</a:t>
                      </a:r>
                      <a:endParaRPr lang="en-US" sz="800" i="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2984</TotalTime>
  <Words>818</Words>
  <Application>Microsoft Office PowerPoint</Application>
  <PresentationFormat>On-screen Show (4:3)</PresentationFormat>
  <Paragraphs>115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 Bradley-Law</dc:creator>
  <cp:lastModifiedBy>A. Golland</cp:lastModifiedBy>
  <cp:revision>64</cp:revision>
  <cp:lastPrinted>2016-10-12T15:35:30Z</cp:lastPrinted>
  <dcterms:modified xsi:type="dcterms:W3CDTF">2016-11-14T10:48:01Z</dcterms:modified>
</cp:coreProperties>
</file>