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89" r:id="rId2"/>
    <p:sldId id="288" r:id="rId3"/>
    <p:sldId id="269" r:id="rId4"/>
    <p:sldId id="270" r:id="rId5"/>
    <p:sldId id="271" r:id="rId6"/>
    <p:sldId id="291" r:id="rId7"/>
    <p:sldId id="292" r:id="rId8"/>
    <p:sldId id="293" r:id="rId9"/>
    <p:sldId id="272" r:id="rId10"/>
    <p:sldId id="273" r:id="rId11"/>
    <p:sldId id="274" r:id="rId12"/>
    <p:sldId id="276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66" r:id="rId24"/>
    <p:sldId id="268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F4107-D735-4577-B1A7-2273CDED8507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46385-40E9-4BA6-BE2A-E71E93148C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3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AE8A1-95A5-4415-88F5-449F375D63F6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852D-BF6E-417B-87F9-DABE15BB5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9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3A5FB-861A-4120-A9A4-8D32DCC0D6C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3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8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41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3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4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5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4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7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9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B6EF52-8400-4871-A98F-4E1C27423F9E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17/03/2016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F714F1-38FF-4DF6-9AB4-796D1A0060E5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7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9" y="0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Context: Purpose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0997"/>
            <a:ext cx="8496944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</a:rPr>
              <a:t>Formal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registers will normally be linked to impersonal functions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instruct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persuade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inform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</a:rPr>
              <a:t>Informal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registers will normally be linked to personal functions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express feelings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 attitudes and opinions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be creative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,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 entertain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altLang="en-US" sz="3200" kern="0" dirty="0">
                <a:solidFill>
                  <a:srgbClr val="FF0000"/>
                </a:solidFill>
                <a:latin typeface="Arial"/>
              </a:rPr>
              <a:t>socialise 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</a:rPr>
              <a:t>(phatic)</a:t>
            </a:r>
            <a:endParaRPr lang="en-US" altLang="en-US" sz="3200" kern="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55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Adjacency Pairs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Sequences of </a:t>
            </a:r>
            <a:r>
              <a:rPr lang="en-GB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utterances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called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adjacency pairs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 a recognisable structural pattern in spoken language.</a:t>
            </a:r>
          </a:p>
          <a:p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one another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produced by different speakers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logical connection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 to a pattern.</a:t>
            </a:r>
          </a:p>
        </p:txBody>
      </p:sp>
    </p:spTree>
    <p:extLst>
      <p:ext uri="{BB962C8B-B14F-4D97-AF65-F5344CB8AC3E}">
        <p14:creationId xmlns:p14="http://schemas.microsoft.com/office/powerpoint/2010/main" val="3850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Adjacency Pairs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and answers, greetings, and a command followed by a response are all examples of adjacency pairs.</a:t>
            </a:r>
          </a:p>
          <a:p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 come in?</a:t>
            </a:r>
          </a:p>
          <a:p>
            <a:r>
              <a:rPr lang="en-GB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course you can.</a:t>
            </a:r>
          </a:p>
          <a:p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Shut that door now.</a:t>
            </a:r>
          </a:p>
          <a:p>
            <a:r>
              <a:rPr lang="en-GB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any minute, just don’t nag.</a:t>
            </a:r>
          </a:p>
        </p:txBody>
      </p:sp>
    </p:spTree>
    <p:extLst>
      <p:ext uri="{BB962C8B-B14F-4D97-AF65-F5344CB8AC3E}">
        <p14:creationId xmlns:p14="http://schemas.microsoft.com/office/powerpoint/2010/main" val="719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Taking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0997"/>
            <a:ext cx="8496944" cy="5550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order of </a:t>
            </a:r>
            <a:r>
              <a:rPr lang="en-GB" sz="32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turn-taking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also structures spoken discourse. Participants are skilful in manipulating turns: usually only one person will speak at a time; despite the fact that turns vary in length.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u="sng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one speaker to another occur smoothly, often with no gap; the order of participation is not planned in advance, but speakers seem to instinctively identify when turns are coming to an end; and if an </a:t>
            </a:r>
            <a:r>
              <a:rPr lang="en-GB" sz="32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overlap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occur, it rarely lasts for long.</a:t>
            </a:r>
          </a:p>
        </p:txBody>
      </p:sp>
    </p:spTree>
    <p:extLst>
      <p:ext uri="{BB962C8B-B14F-4D97-AF65-F5344CB8AC3E}">
        <p14:creationId xmlns:p14="http://schemas.microsoft.com/office/powerpoint/2010/main" val="37381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GB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600" b="1" u="sng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shifts 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changes of topic.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6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loops 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when a conversation returns to an earlier topic.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6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600" b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Agenda-setting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speaker controlling changes of topic.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Repairs</a:t>
            </a:r>
            <a:endParaRPr lang="en-GB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544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have noticed from your spontaneous conversation that not everything is said smoothly in spontaneous speech.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mistakes can cause temporary interruptions to the exchange while the speaker attempts to repair it. </a:t>
            </a: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Repairs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repair resolves a problem that has arisen in conversation.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 is a speaker correcting himself </a:t>
            </a:r>
            <a:r>
              <a:rPr lang="en-GB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paid twenty no fifteen pounds for it).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the repair may be carried out by the other speaker.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63888" y="116632"/>
            <a:ext cx="54726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natural to repair speech or to say ‘um’ or ‘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’. It doesn’t mean you are uneducated or ‘thick’!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1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-99392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n-GB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20689"/>
            <a:ext cx="8712968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important element in conversation is the </a:t>
            </a:r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those being addressed give to the speaker to show that they are listening. Feedback </a:t>
            </a:r>
            <a:r>
              <a:rPr lang="en-GB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(also known as back channel behaviour)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take various forms:</a:t>
            </a:r>
          </a:p>
          <a:p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responses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GB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Yeah, Really?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signals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</a:t>
            </a:r>
            <a:r>
              <a:rPr lang="en-GB" sz="2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uh, huh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laughs, sighs etc.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Non-verbal responses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nods and smiles.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 to give such feedback can be disconcerting for the speaker. Note also that feedback can be negative as well as positive (e.g. looking away can indicate boredom or impatience).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Openings and Closings</a:t>
            </a:r>
            <a:endParaRPr lang="en-GB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Openings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closings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marked by distinctive features.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equals might use a neutral starting point or opening in a conversation by talking about the weather. This may lead into a </a:t>
            </a:r>
            <a:r>
              <a:rPr lang="en-GB" sz="3200" b="1" u="sng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self-related comment</a:t>
            </a:r>
            <a:r>
              <a:rPr lang="en-GB" sz="3200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(focusing on the speaker) or an </a:t>
            </a:r>
            <a:r>
              <a:rPr lang="en-GB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other-related comment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(focusing on the listener).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u="sng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Vocatives</a:t>
            </a:r>
            <a:r>
              <a:rPr lang="en-GB" sz="3200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common as they help to personalise an encounter.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Openings and Closings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 have a wide range of possible openers to draw on like social greetings or </a:t>
            </a:r>
            <a:r>
              <a:rPr lang="en-GB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 tokens </a:t>
            </a:r>
            <a:r>
              <a:rPr lang="en-GB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(linguistic references to customary social acts that are used to receive and entertain guests).</a:t>
            </a:r>
          </a:p>
          <a:p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9955"/>
              </p:ext>
            </p:extLst>
          </p:nvPr>
        </p:nvGraphicFramePr>
        <p:xfrm>
          <a:off x="112196" y="2852936"/>
          <a:ext cx="9013367" cy="367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111"/>
                <a:gridCol w="5309256"/>
              </a:tblGrid>
              <a:tr h="45075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Spoken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8633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morning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(.) oh (.) Richard (.) I must tell you about the holiday +</a:t>
                      </a:r>
                    </a:p>
                    <a:p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ah (.) I was going to ask about that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first speaker establishes the topic. He initiates the discourse with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phatic opening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self-related comment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The second speaker adopts a supportive role by creating a link between ‘self’ and ‘other’.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35316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 in (.) Peter (.) hang on a sec I’ve got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turn the oven off (4) do you want a drink =</a:t>
                      </a:r>
                    </a:p>
                    <a:p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thought you’d never ask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of the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imperative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that the speaker is focusing on the other participant in the conversation.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 B’s response is directly related to the last part of the first speaker’s utterance, creating an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adjacency pair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3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Openings and Closings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Closings</a:t>
            </a: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used to sum up the exchange. Reference is often made to something outside the speech encounter as a reason for ending the discourse.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Closings are often repetitive since the speakers use delaying tactics, referring back to earlier topics and adopting frequently occurring formulae.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32517"/>
              </p:ext>
            </p:extLst>
          </p:nvPr>
        </p:nvGraphicFramePr>
        <p:xfrm>
          <a:off x="347548" y="3501008"/>
          <a:ext cx="8472924" cy="325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462"/>
                <a:gridCol w="4236462"/>
              </a:tblGrid>
              <a:tr h="4241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Spoken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5949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better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off now (.) I know you’re busy (.) enjoy yourself tomorrow (.)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I’ll make sure I do (.) thanks for coming =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= have a lovely time =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= I will (.) and thanks again =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= thanks (.) bye (.)</a:t>
                      </a:r>
                    </a:p>
                    <a:p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 bye =</a:t>
                      </a:r>
                    </a:p>
                    <a:p>
                      <a:endParaRPr lang="en-GB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</a:t>
                      </a:r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other-related remark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used as a reason for ending the speech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encounter. This is followed by a return to an earlier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(reference to an event taking place on the next day). Both of these establish conventional patterns in which speaker A focuses interest on Speaker B. The exchange is clearly </a:t>
                      </a:r>
                      <a:r>
                        <a:rPr lang="en-GB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repetitive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social formulae are reiterated.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1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 Speech: Lexis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830997"/>
            <a:ext cx="8712968" cy="59103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is likely to be less formal. Ways this may be evident include: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Colloquial language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dialect vocabulary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Elision / contractions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Phatic utterances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Deictic expressions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Non-fluency features:</a:t>
            </a:r>
          </a:p>
          <a:p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Fillers (like</a:t>
            </a:r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you know, I </a:t>
            </a:r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mean, um, </a:t>
            </a:r>
            <a:r>
              <a:rPr lang="en-GB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starts</a:t>
            </a:r>
          </a:p>
          <a:p>
            <a:r>
              <a:rPr lang="en-GB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</a:t>
            </a:r>
            <a:endParaRPr lang="en-GB" sz="28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9" y="0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Context: Register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0997"/>
            <a:ext cx="8496944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2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726" y="1484784"/>
            <a:ext cx="8232548" cy="4881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Language changes according to </a:t>
            </a:r>
            <a:r>
              <a:rPr lang="en-GB" altLang="en-US" sz="3200" b="1" kern="0" dirty="0">
                <a:solidFill>
                  <a:srgbClr val="FF0000"/>
                </a:solidFill>
                <a:latin typeface="Arial"/>
              </a:rPr>
              <a:t>use</a:t>
            </a: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These variations are called </a:t>
            </a:r>
            <a:r>
              <a:rPr lang="en-GB" altLang="en-US" sz="3200" b="1" kern="0" dirty="0">
                <a:solidFill>
                  <a:srgbClr val="FF0000"/>
                </a:solidFill>
                <a:latin typeface="Arial"/>
              </a:rPr>
              <a:t>registers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altLang="en-US" sz="3200" i="1" kern="0" dirty="0">
                <a:solidFill>
                  <a:srgbClr val="000000"/>
                </a:solidFill>
                <a:latin typeface="Arial"/>
              </a:rPr>
              <a:t>e.g. a legal register, a scientific register, a 	  medical register, a poetic register, a 	  colloquial register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3200" kern="0" dirty="0" smtClean="0">
                <a:solidFill>
                  <a:srgbClr val="000000"/>
                </a:solidFill>
                <a:latin typeface="Arial"/>
              </a:rPr>
              <a:t>Each </a:t>
            </a: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register shows how we </a:t>
            </a:r>
            <a:r>
              <a:rPr lang="en-GB" altLang="en-US" sz="3200" kern="0" dirty="0">
                <a:solidFill>
                  <a:srgbClr val="FF0000"/>
                </a:solidFill>
                <a:latin typeface="Arial"/>
              </a:rPr>
              <a:t>adapt</a:t>
            </a: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 language according to the way in which we use it</a:t>
            </a:r>
            <a:r>
              <a:rPr lang="en-GB" altLang="en-US" sz="3200" kern="0" dirty="0">
                <a:solidFill>
                  <a:srgbClr val="FF0000"/>
                </a:solidFill>
                <a:latin typeface="Arial"/>
              </a:rPr>
              <a:t> in a particular situation</a:t>
            </a:r>
            <a:r>
              <a:rPr lang="en-GB" altLang="en-US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altLang="en-US" sz="3200" kern="0" dirty="0" smtClean="0">
                <a:solidFill>
                  <a:srgbClr val="000000"/>
                </a:solidFill>
                <a:latin typeface="Arial"/>
              </a:rPr>
              <a:t>or </a:t>
            </a:r>
            <a:r>
              <a:rPr lang="en-GB" altLang="en-US" sz="3600" b="1" kern="0" dirty="0" smtClean="0">
                <a:solidFill>
                  <a:srgbClr val="FF0000"/>
                </a:solidFill>
                <a:latin typeface="Arial"/>
              </a:rPr>
              <a:t>context</a:t>
            </a:r>
            <a:endParaRPr lang="en-GB" altLang="en-US" sz="3600" b="1" kern="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2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 Speech: Grammar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830997"/>
            <a:ext cx="8640960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point about the grammar of spontaneous speech is that much of it is likely to be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non-standard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Non-standard / much looser e.g. </a:t>
            </a:r>
            <a:r>
              <a:rPr lang="en-GB" sz="3200" i="1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don’t know nothing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Interrupted constructions e.g. </a:t>
            </a:r>
            <a:r>
              <a:rPr lang="en-GB" sz="3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think you could have you should have told 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Disjointed constructions e.g. </a:t>
            </a:r>
            <a:r>
              <a:rPr lang="en-GB" sz="3200" i="1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knows about computers how to fix them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Incomplete constructions e.g. </a:t>
            </a:r>
            <a:r>
              <a:rPr lang="en-GB" sz="32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Beckham to Owen (passes to)</a:t>
            </a:r>
          </a:p>
        </p:txBody>
      </p:sp>
    </p:spTree>
    <p:extLst>
      <p:ext uri="{BB962C8B-B14F-4D97-AF65-F5344CB8AC3E}">
        <p14:creationId xmlns:p14="http://schemas.microsoft.com/office/powerpoint/2010/main" val="28577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 Speech: Non-fluency features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8496944" cy="5544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broad term referring to a range of features that might interrupt the flow of spoken discourse. They occur naturally when a person is speaking spontaneously.</a:t>
            </a:r>
          </a:p>
          <a:p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include: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u="sng" dirty="0" smtClean="0">
                <a:solidFill>
                  <a:srgbClr val="FB1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Fillers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These are words and expressions that have little meaning but are inserted into everyday speech e.g. you know, like, sort of…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Filler sounds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These are voiced hesitations, such as um and </a:t>
            </a:r>
            <a:r>
              <a:rPr lang="en-GB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 Speech: Non-fluency features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8496944" cy="5544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Unvoiced pauses</a:t>
            </a:r>
            <a:r>
              <a:rPr lang="en-GB" sz="2800" dirty="0" smtClean="0">
                <a:solidFill>
                  <a:srgbClr val="058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These are silent pauses that are usually indicated in transcripts by the symbol (.). Often they are natural pauses for breath, but they can also indicate hesitation.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Unintentional repetition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Either of single words or of a several words at a time.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starts / interrupted constructions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Changes from one grammatical construction to another: I want to will you marry me.</a:t>
            </a: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32" y="-2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Accommodation Theory</a:t>
            </a:r>
            <a:endParaRPr lang="en-GB" sz="3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380" y="980728"/>
            <a:ext cx="9084785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Process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two speakers modify their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in 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to become more similar.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Divergence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 opposite movement in which </a:t>
            </a: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moves further 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might speakers do this?</a:t>
            </a:r>
          </a:p>
        </p:txBody>
      </p:sp>
    </p:spTree>
    <p:extLst>
      <p:ext uri="{BB962C8B-B14F-4D97-AF65-F5344CB8AC3E}">
        <p14:creationId xmlns:p14="http://schemas.microsoft.com/office/powerpoint/2010/main" val="17876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32" y="-2"/>
            <a:ext cx="9073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Non-Standard Grammatical Forms in Dialect</a:t>
            </a:r>
          </a:p>
        </p:txBody>
      </p:sp>
      <p:pic>
        <p:nvPicPr>
          <p:cNvPr id="1026" name="Picture 2" descr="C:\Users\Shani\Desktop\yufyufyuy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8" y="1200327"/>
            <a:ext cx="884285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9" y="0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and Power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might we indicate higher status in spoken language?</a:t>
            </a:r>
            <a:endParaRPr lang="en-GB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46375" y="1294930"/>
            <a:ext cx="1821369" cy="131012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of Address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83768" y="1379998"/>
            <a:ext cx="1872208" cy="1112897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Agenda- setting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588224" y="1237560"/>
            <a:ext cx="2093589" cy="1367492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requests (imperatives)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7292" y="1294931"/>
            <a:ext cx="1835224" cy="11979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Asking questions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7645" y="3645684"/>
            <a:ext cx="2122319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Interrupting other speakers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5269" y="3501008"/>
            <a:ext cx="2093589" cy="1367492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Saying more than other speakers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8144" y="3645684"/>
            <a:ext cx="2093589" cy="13674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Ignoring other speakers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6375" y="5013176"/>
            <a:ext cx="2325424" cy="1209793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complex of field-specific vocabulary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83121" y="5208751"/>
            <a:ext cx="4150969" cy="11521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Expressing dominance through body language and </a:t>
            </a:r>
            <a:r>
              <a:rPr lang="en-GB" sz="2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prosodic features</a:t>
            </a:r>
            <a:endParaRPr lang="en-GB" sz="2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9" y="0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Speech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0997"/>
            <a:ext cx="8496944" cy="5550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distinction is between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speech. Conversation is the most common kind of spontaneous speech. Examples of prepared speech include public speeches, radio talks, advertising voice-overs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speech is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partly prepared 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partly spontaneous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e.g. stand-up comedy.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distinction is that between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interaction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non-face-to-face interaction</a:t>
            </a:r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66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Speech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47629"/>
            <a:ext cx="8640960" cy="56497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we speak? Think about the variety of functions our speech can have.</a:t>
            </a: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5536" y="2060848"/>
            <a:ext cx="8136904" cy="1080120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u="sng" dirty="0">
                <a:latin typeface="Arial" panose="020B0604020202020204" pitchFamily="34" charset="0"/>
                <a:cs typeface="Arial" panose="020B0604020202020204" pitchFamily="34" charset="0"/>
              </a:rPr>
              <a:t>Referential utterances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provide information 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(e.g. The train station is two miles away).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0186" y="3284984"/>
            <a:ext cx="8162254" cy="136815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Expressive utterances express the speaker’s feelings </a:t>
            </a:r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(e.g. This burger is disgusting).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0186" y="4869160"/>
            <a:ext cx="8306269" cy="15121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Phatic utterances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are more commonly known as ‘small talk’. They mean very little but are important in maintaining social relationships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(e.g. Hello, Nice to meet you, remarks about the weather etc.)</a:t>
            </a:r>
          </a:p>
        </p:txBody>
      </p:sp>
    </p:spTree>
    <p:extLst>
      <p:ext uri="{BB962C8B-B14F-4D97-AF65-F5344CB8AC3E}">
        <p14:creationId xmlns:p14="http://schemas.microsoft.com/office/powerpoint/2010/main" val="95871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66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 of Speech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47629"/>
            <a:ext cx="8640960" cy="56497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4344" y="1124744"/>
            <a:ext cx="8312111" cy="1584176"/>
          </a:xfrm>
          <a:prstGeom prst="roundRect">
            <a:avLst/>
          </a:prstGeom>
          <a:solidFill>
            <a:srgbClr val="FB1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Directive utterances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occur when the speaker wants someone to do something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(e.g. Can you turn the television down?).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2393" y="2780928"/>
            <a:ext cx="8136904" cy="1800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Transactional exchanges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are conversations in which the main emphasis is on getting something done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e.g. a conversation in a shop between a salesperson and a customer.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9939" y="4725144"/>
            <a:ext cx="8296516" cy="165618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Interactional exchanges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contrast with transactional exchanges in that the main emphasis is on the social relationship between the participants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e.g. casual conversation between friends.</a:t>
            </a:r>
          </a:p>
        </p:txBody>
      </p:sp>
    </p:spTree>
    <p:extLst>
      <p:ext uri="{BB962C8B-B14F-4D97-AF65-F5344CB8AC3E}">
        <p14:creationId xmlns:p14="http://schemas.microsoft.com/office/powerpoint/2010/main" val="286238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2293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Speech</a:t>
            </a:r>
            <a:endParaRPr lang="en-GB" sz="3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0997"/>
            <a:ext cx="8496944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talk is speech that has been planned before it is </a:t>
            </a: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uttered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 of a piece of prepared talk would be a </a:t>
            </a:r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speech</a:t>
            </a: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Speeches have their own conventions and grammatical features.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2293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ideas…</a:t>
            </a:r>
            <a:endParaRPr lang="en-GB" sz="3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836712"/>
            <a:ext cx="8496944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35703" y="1196752"/>
            <a:ext cx="2624129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Parallelism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1240" y="1196752"/>
            <a:ext cx="2372888" cy="129614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0152" y="1196752"/>
            <a:ext cx="2736304" cy="12961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 / Antithesis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703" y="2681655"/>
            <a:ext cx="2736304" cy="1296144"/>
          </a:xfrm>
          <a:prstGeom prst="roundRect">
            <a:avLst/>
          </a:prstGeom>
          <a:solidFill>
            <a:srgbClr val="FC3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Tripling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77500" y="2681655"/>
            <a:ext cx="2346628" cy="13108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Listing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0152" y="2646785"/>
            <a:ext cx="2808312" cy="13457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Interrogatives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5703" y="4532313"/>
            <a:ext cx="2736304" cy="129614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first and second person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90674" y="4497443"/>
            <a:ext cx="2736304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Parallelism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12763" y="4481885"/>
            <a:ext cx="2563693" cy="1271117"/>
          </a:xfrm>
          <a:prstGeom prst="roundRect">
            <a:avLst/>
          </a:prstGeom>
          <a:solidFill>
            <a:srgbClr val="FC3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 structure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047"/>
            <a:ext cx="960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Lexical and Phonological Aspects of Speech</a:t>
            </a:r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836712"/>
            <a:ext cx="8496944" cy="5838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GB" sz="3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35703" y="1196752"/>
            <a:ext cx="2624129" cy="129614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Emotive Vocabulary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1240" y="1196752"/>
            <a:ext cx="2372888" cy="129614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Hyperbole</a:t>
            </a:r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40152" y="1196752"/>
            <a:ext cx="2736304" cy="1296144"/>
          </a:xfrm>
          <a:prstGeom prst="roundRect">
            <a:avLst/>
          </a:prstGeom>
          <a:solidFill>
            <a:srgbClr val="FC3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Figurative Language</a:t>
            </a:r>
            <a:endParaRPr lang="en-GB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9615" y="2636912"/>
            <a:ext cx="8296841" cy="40381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Phonology</a:t>
            </a:r>
          </a:p>
          <a:p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analysing a speech, never forget it is intended to be </a:t>
            </a:r>
            <a:r>
              <a:rPr lang="en-GB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heard</a:t>
            </a: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means </a:t>
            </a:r>
            <a:r>
              <a:rPr lang="en-GB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r>
              <a:rPr lang="en-GB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rhythm</a:t>
            </a:r>
            <a:r>
              <a:rPr lang="en-GB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especially important.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rhythm of specific parts of the speech e.g. </a:t>
            </a:r>
            <a:r>
              <a:rPr lang="en-GB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out for </a:t>
            </a:r>
            <a:r>
              <a:rPr lang="en-GB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phonological devices </a:t>
            </a:r>
            <a:r>
              <a:rPr lang="en-GB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alliteration, assonance and rhyme.</a:t>
            </a:r>
            <a:endParaRPr lang="en-GB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28" y="0"/>
            <a:ext cx="9120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Spontaneous Speech</a:t>
            </a:r>
            <a:endParaRPr lang="en-GB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96944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you will have discovered in your conversation, even unplanned spontaneous speech has conventions…</a:t>
            </a:r>
          </a:p>
          <a:p>
            <a:endParaRPr lang="en-GB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1615</Words>
  <Application>Microsoft Office PowerPoint</Application>
  <PresentationFormat>On-screen Show (4:3)</PresentationFormat>
  <Paragraphs>214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</dc:creator>
  <cp:lastModifiedBy>texjnr</cp:lastModifiedBy>
  <cp:revision>10</cp:revision>
  <dcterms:created xsi:type="dcterms:W3CDTF">2015-09-07T16:48:15Z</dcterms:created>
  <dcterms:modified xsi:type="dcterms:W3CDTF">2016-03-17T06:13:52Z</dcterms:modified>
</cp:coreProperties>
</file>